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02"/>
  </p:notesMasterIdLst>
  <p:sldIdLst>
    <p:sldId id="269" r:id="rId2"/>
    <p:sldId id="264" r:id="rId3"/>
    <p:sldId id="392" r:id="rId4"/>
    <p:sldId id="271" r:id="rId5"/>
    <p:sldId id="464" r:id="rId6"/>
    <p:sldId id="371" r:id="rId7"/>
    <p:sldId id="373" r:id="rId8"/>
    <p:sldId id="374" r:id="rId9"/>
    <p:sldId id="465" r:id="rId10"/>
    <p:sldId id="466" r:id="rId11"/>
    <p:sldId id="469" r:id="rId12"/>
    <p:sldId id="468" r:id="rId13"/>
    <p:sldId id="467" r:id="rId14"/>
    <p:sldId id="470" r:id="rId15"/>
    <p:sldId id="471" r:id="rId16"/>
    <p:sldId id="472" r:id="rId17"/>
    <p:sldId id="473" r:id="rId18"/>
    <p:sldId id="474" r:id="rId19"/>
    <p:sldId id="476" r:id="rId20"/>
    <p:sldId id="475" r:id="rId21"/>
    <p:sldId id="478" r:id="rId22"/>
    <p:sldId id="479" r:id="rId23"/>
    <p:sldId id="477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4" r:id="rId37"/>
    <p:sldId id="492" r:id="rId38"/>
    <p:sldId id="495" r:id="rId39"/>
    <p:sldId id="493" r:id="rId40"/>
    <p:sldId id="421" r:id="rId41"/>
    <p:sldId id="440" r:id="rId42"/>
    <p:sldId id="441" r:id="rId43"/>
    <p:sldId id="496" r:id="rId44"/>
    <p:sldId id="497" r:id="rId45"/>
    <p:sldId id="498" r:id="rId46"/>
    <p:sldId id="499" r:id="rId47"/>
    <p:sldId id="500" r:id="rId48"/>
    <p:sldId id="501" r:id="rId49"/>
    <p:sldId id="502" r:id="rId50"/>
    <p:sldId id="503" r:id="rId51"/>
    <p:sldId id="504" r:id="rId52"/>
    <p:sldId id="505" r:id="rId53"/>
    <p:sldId id="506" r:id="rId54"/>
    <p:sldId id="507" r:id="rId55"/>
    <p:sldId id="508" r:id="rId56"/>
    <p:sldId id="509" r:id="rId57"/>
    <p:sldId id="510" r:id="rId58"/>
    <p:sldId id="511" r:id="rId59"/>
    <p:sldId id="512" r:id="rId60"/>
    <p:sldId id="513" r:id="rId61"/>
    <p:sldId id="514" r:id="rId62"/>
    <p:sldId id="515" r:id="rId63"/>
    <p:sldId id="516" r:id="rId64"/>
    <p:sldId id="517" r:id="rId65"/>
    <p:sldId id="518" r:id="rId66"/>
    <p:sldId id="519" r:id="rId67"/>
    <p:sldId id="520" r:id="rId68"/>
    <p:sldId id="521" r:id="rId69"/>
    <p:sldId id="522" r:id="rId70"/>
    <p:sldId id="523" r:id="rId71"/>
    <p:sldId id="524" r:id="rId72"/>
    <p:sldId id="525" r:id="rId73"/>
    <p:sldId id="453" r:id="rId74"/>
    <p:sldId id="454" r:id="rId75"/>
    <p:sldId id="455" r:id="rId76"/>
    <p:sldId id="413" r:id="rId77"/>
    <p:sldId id="526" r:id="rId78"/>
    <p:sldId id="527" r:id="rId79"/>
    <p:sldId id="528" r:id="rId80"/>
    <p:sldId id="529" r:id="rId81"/>
    <p:sldId id="530" r:id="rId82"/>
    <p:sldId id="531" r:id="rId83"/>
    <p:sldId id="532" r:id="rId84"/>
    <p:sldId id="533" r:id="rId85"/>
    <p:sldId id="534" r:id="rId86"/>
    <p:sldId id="422" r:id="rId87"/>
    <p:sldId id="543" r:id="rId88"/>
    <p:sldId id="535" r:id="rId89"/>
    <p:sldId id="536" r:id="rId90"/>
    <p:sldId id="456" r:id="rId91"/>
    <p:sldId id="457" r:id="rId92"/>
    <p:sldId id="458" r:id="rId93"/>
    <p:sldId id="537" r:id="rId94"/>
    <p:sldId id="538" r:id="rId95"/>
    <p:sldId id="539" r:id="rId96"/>
    <p:sldId id="540" r:id="rId97"/>
    <p:sldId id="541" r:id="rId98"/>
    <p:sldId id="461" r:id="rId99"/>
    <p:sldId id="542" r:id="rId100"/>
    <p:sldId id="462" r:id="rId101"/>
  </p:sldIdLst>
  <p:sldSz cx="7315200" cy="4114800"/>
  <p:notesSz cx="6858000" cy="9144000"/>
  <p:embeddedFontLst>
    <p:embeddedFont>
      <p:font typeface="Calibri" panose="020F0502020204030204" pitchFamily="34" charset="0"/>
      <p:regular r:id="rId103"/>
      <p:bold r:id="rId104"/>
      <p:italic r:id="rId105"/>
      <p:boldItalic r:id="rId106"/>
    </p:embeddedFont>
    <p:embeddedFont>
      <p:font typeface="Calibri Light" panose="020F0302020204030204" pitchFamily="34" charset="0"/>
      <p:regular r:id="rId107"/>
      <p:italic r:id="rId108"/>
    </p:embeddedFont>
    <p:embeddedFont>
      <p:font typeface="나눔스퀘어라운드 Bold" panose="020B0600000101010101" pitchFamily="50" charset="-127"/>
      <p:bold r:id="rId109"/>
    </p:embeddedFont>
    <p:embeddedFont>
      <p:font typeface="나눔스퀘어라운드 ExtraBold" panose="020B0600000101010101" pitchFamily="50" charset="-127"/>
      <p:bold r:id="rId110"/>
    </p:embeddedFont>
    <p:embeddedFont>
      <p:font typeface="나눔스퀘어라운드 Regular" panose="020B0600000101010101" pitchFamily="50" charset="-127"/>
      <p:regular r:id="rId111"/>
    </p:embeddedFont>
    <p:embeddedFont>
      <p:font typeface="함초롬바탕" panose="02030504000101010101" pitchFamily="18" charset="-127"/>
      <p:regular r:id="rId112"/>
      <p:bold r:id="rId113"/>
    </p:embeddedFont>
  </p:embeddedFontLst>
  <p:defaultTextStyle>
    <a:defPPr>
      <a:defRPr lang="ko-KR"/>
    </a:defPPr>
    <a:lvl1pPr marL="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1pPr>
    <a:lvl2pPr marL="2743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2pPr>
    <a:lvl3pPr marL="5486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3pPr>
    <a:lvl4pPr marL="8229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4pPr>
    <a:lvl5pPr marL="109728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5pPr>
    <a:lvl6pPr marL="137160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16459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19202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21945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 userDrawn="1">
          <p15:clr>
            <a:srgbClr val="A4A3A4"/>
          </p15:clr>
        </p15:guide>
        <p15:guide id="2" pos="2304" userDrawn="1">
          <p15:clr>
            <a:srgbClr val="A4A3A4"/>
          </p15:clr>
        </p15:guide>
        <p15:guide id="3" pos="3665" userDrawn="1">
          <p15:clr>
            <a:srgbClr val="A4A3A4"/>
          </p15:clr>
        </p15:guide>
        <p15:guide id="4" pos="943" userDrawn="1">
          <p15:clr>
            <a:srgbClr val="A4A3A4"/>
          </p15:clr>
        </p15:guide>
        <p15:guide id="5" orient="horz" pos="616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NECT" initials="C" lastIdx="13" clrIdx="0">
    <p:extLst>
      <p:ext uri="{19B8F6BF-5375-455C-9EA6-DF929625EA0E}">
        <p15:presenceInfo xmlns:p15="http://schemas.microsoft.com/office/powerpoint/2012/main" userId="CONNEC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8D"/>
    <a:srgbClr val="28D06B"/>
    <a:srgbClr val="002060"/>
    <a:srgbClr val="EA2A8A"/>
    <a:srgbClr val="00E7AE"/>
    <a:srgbClr val="5C8EFF"/>
    <a:srgbClr val="434DFF"/>
    <a:srgbClr val="599DFD"/>
    <a:srgbClr val="32385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8" autoAdjust="0"/>
    <p:restoredTop sz="64330" autoAdjust="0"/>
  </p:normalViewPr>
  <p:slideViewPr>
    <p:cSldViewPr snapToGrid="0">
      <p:cViewPr varScale="1">
        <p:scale>
          <a:sx n="137" d="100"/>
          <a:sy n="137" d="100"/>
        </p:scale>
        <p:origin x="1452" y="114"/>
      </p:cViewPr>
      <p:guideLst>
        <p:guide orient="horz" pos="2203"/>
        <p:guide pos="2304"/>
        <p:guide pos="3665"/>
        <p:guide pos="943"/>
        <p:guide orient="horz" pos="616"/>
        <p:guide orient="horz" pos="12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B0EC05E-616E-4F68-93E1-49D10B84B810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E772E932-D127-49C3-894A-BA81EBD619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9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448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토큰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(Token)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은 텍스트 데이터에서 의미를 가지는 최소한의 덩어리를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 텍스트 데이터를 토큰 단위로 나누는 과정을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토큰화라고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단어 단위로 토큰을 나누는 것을 ‘단어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토큰화’라고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하고 문장 단위로 토큰을 나누는 것을 ‘문장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토큰화’라고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토큰은 처리하는 목적에 따라 달라질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토큰화를 할 때는 언어의 특성을 고려해야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특히 우리나라 말의 경우 ‘은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가’와 같은 조사가 있고 영어보다 띄어쓰기가 잘 지켜지지 않는다는 특징이 있기 때문에 이와 같은 특성을 고려해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토큰화하는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것이 중요합니다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647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‘나는 인공지능이 좋다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라는 예시문을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토큰화하면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‘나’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는’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좋다’의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토큰으로 나눌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여기서는 조사도 구분하여 토큰으로 나눈 것을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681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‘나는 인공지능이 좋다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라는 예시문을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토큰화하면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‘나’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는’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좋다’의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토큰으로 나눌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여기서는 조사도 구분하여 토큰으로 나눈 것을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86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‘나는 인공지능이 좋다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라는 예시문을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토큰화하면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‘나’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는’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좋다’의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토큰으로 나눌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여기서는 조사도 구분하여 토큰으로 나눈 것을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7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토큰화가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끝나면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임베딩의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단계를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거칩니다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임베딩이란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하나의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바꾸는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과정으로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여기서는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토큰화된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단어들을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컴퓨터가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이해할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변환시키는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과정을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우리는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그동안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컴퓨터가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데이터와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소리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컴퓨터가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이해할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0과 1로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바꾸는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과정에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대해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배웠습니다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텍스트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데이터도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마찬가지로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0과 1로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바꾸는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과정이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임베딩하는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방법은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다양한데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시간에는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그중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하나인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원 핫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인코딩에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대해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알아보도록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8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처리하는 텍스트의 토큰을 모읍니다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이렇게 모인 토큰의 집합을 ‘단어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사전’이라고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표현합니다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단어 사전의 토큰들은 서로 중복이 되지 않게 구성되고 단어 사전의 크기는 사전에 들어 있는 토큰의 개수입니다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예시문의 단어 사전에는 ‘나’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는’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좋다’가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들어있습니다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따라서 이 단어 사전의 크기는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이제 단어 사전에 있는 토큰에 고유한 숫자를 부여합니다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이때의 숫자는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부터 시작합니다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처리할 텍스트 데이터가 양이 많은 경우 자주 사용하는 단어의 빈도수를 고려해 숫자를 부여하기도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숫자를 정한 후 이제 해당하는 위치에 숫자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을 입력합니다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 나머지 부분은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을 입력합니다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예시문의 ‘인공지능’ 토큰은 이제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(0,0,1,0,0)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이라는 숫자로 변경된 것을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748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원 핫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인코딩은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사용하기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매우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쉽다는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장점이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토큰의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개수가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많아지면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변경된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길이가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매우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길어지는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문제가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생기는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단점도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예를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사전에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토큰의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수가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100개일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때를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생각해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본다면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0과 1이 총 100개나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엄청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변형될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81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원 핫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인코딩은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사용하기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매우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쉽다는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장점이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토큰의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개수가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많아지면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변경된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길이가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매우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길어지는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문제가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생기는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단점도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예를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사전에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토큰의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수가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100개일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때를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생각해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본다면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0과 1이 총 100개나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엄청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변형될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89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원 핫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인코딩은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사용하기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매우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쉽다는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장점이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토큰의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개수가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많아지면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변경된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길이가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매우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길어지는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문제가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생기는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단점도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예를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사전에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토큰의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수가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100개일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때를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생각해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본다면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0과 1이 총 100개나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엄청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변형될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042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 err="1"/>
              <a:t>토큰화하는</a:t>
            </a:r>
            <a:r>
              <a:rPr lang="ko-KR" altLang="en-US" dirty="0"/>
              <a:t> 상황과 목적에 따라 토큰이 달라질 수 있습니다</a:t>
            </a:r>
            <a:r>
              <a:rPr lang="en-US" altLang="ko-KR" dirty="0"/>
              <a:t>.)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2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69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 err="1"/>
              <a:t>토큰화하는</a:t>
            </a:r>
            <a:r>
              <a:rPr lang="ko-KR" altLang="en-US" dirty="0"/>
              <a:t> 상황과 목적에 따라 토큰이 달라질 수 있습니다</a:t>
            </a:r>
            <a:r>
              <a:rPr lang="en-US" altLang="ko-KR" dirty="0"/>
              <a:t>.)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033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중복이 되는 </a:t>
            </a:r>
            <a:r>
              <a:rPr lang="en-US" altLang="ko-KR" dirty="0"/>
              <a:t>‘</a:t>
            </a:r>
            <a:r>
              <a:rPr lang="ko-KR" altLang="en-US" dirty="0"/>
              <a:t>햄버거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를＇을 한번씩만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397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중복이 되는 </a:t>
            </a:r>
            <a:r>
              <a:rPr lang="en-US" altLang="ko-KR" dirty="0"/>
              <a:t>‘</a:t>
            </a:r>
            <a:r>
              <a:rPr lang="ko-KR" altLang="en-US" dirty="0"/>
              <a:t>햄버거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를＇을 한번씩만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049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중복이 되는 </a:t>
            </a:r>
            <a:r>
              <a:rPr lang="en-US" altLang="ko-KR" dirty="0"/>
              <a:t>‘</a:t>
            </a:r>
            <a:r>
              <a:rPr lang="ko-KR" altLang="en-US" dirty="0"/>
              <a:t>햄버거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를＇을 한번씩만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6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중복이 되는 </a:t>
            </a:r>
            <a:r>
              <a:rPr lang="en-US" altLang="ko-KR" dirty="0"/>
              <a:t>‘</a:t>
            </a:r>
            <a:r>
              <a:rPr lang="ko-KR" altLang="en-US" dirty="0"/>
              <a:t>햄버거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를＇을 한번씩만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715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중복이 되는 </a:t>
            </a:r>
            <a:r>
              <a:rPr lang="en-US" altLang="ko-KR" dirty="0"/>
              <a:t>‘</a:t>
            </a:r>
            <a:r>
              <a:rPr lang="ko-KR" altLang="en-US" dirty="0"/>
              <a:t>햄버거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를＇을 한번씩만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547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중복이 되는 </a:t>
            </a:r>
            <a:r>
              <a:rPr lang="en-US" altLang="ko-KR" dirty="0"/>
              <a:t>‘</a:t>
            </a:r>
            <a:r>
              <a:rPr lang="ko-KR" altLang="en-US" dirty="0"/>
              <a:t>햄버거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를＇을 한번씩만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970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텍스트 데이터를 숫자로 바꾸었다고 해서 컴퓨터가 이 데이터가 어떤 내용을 담고 있는지 인식하지는 못합니다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그저 컴퓨터가 알아볼 수 있는 형태로 텍스트를 바꾼 것이고 여기까지는 인공지능의 영역이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컴퓨터가 텍스트를 인식한다는 것은 텍스트 속에서 특징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(feature)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을 추출하고 그것을 분석해서 그 텍스트가 어떤 의미인지 인식할 수 있어야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텍스트 데이터에서 특징을 추출하는 것은 매우 어려운 일입니다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약이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쓰다’와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‘글을 쓰다’ 두 문장을 보면 공통적으로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쓰다’라는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단어를 사용하고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하지만 그 의미는 다르게 사용되고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우리는 문맥이나 상황을 고려해 이 텍스트가 어떤 의미를 담고 있는지 쉽게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하지만 컴퓨터가 이런 것들을 모두 특징들을 고려하는 것은 매우 힘든 일입니다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최근의 인공지능 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딥러닝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발전하면서 인공지능은 이러한 텍스트 데이터에서 특징을 스스로 찾아내고 조합하여 분석해 텍스트 데이터를 인식할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64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텍스트 데이터를 숫자로 바꾸었다고 해서 컴퓨터가 이 데이터가 어떤 내용을 담고 있는지 인식하지는 못합니다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그저 컴퓨터가 알아볼 수 있는 형태로 텍스트를 바꾼 것이고 여기까지는 인공지능의 영역이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컴퓨터가 텍스트를 인식한다는 것은 텍스트 속에서 특징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(feature)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을 추출하고 그것을 분석해서 그 텍스트가 어떤 의미인지 인식할 수 있어야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텍스트 데이터에서 특징을 추출하는 것은 매우 어려운 일입니다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약이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쓰다’와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‘글을 쓰다’ 두 문장을 보면 공통적으로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쓰다’라는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단어를 사용하고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하지만 그 의미는 다르게 사용되고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우리는 문맥이나 상황을 고려해 이 텍스트가 어떤 의미를 담고 있는지 쉽게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하지만 컴퓨터가 이런 것들을 모두 특징들을 고려하는 것은 매우 힘든 일입니다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최근의 인공지능 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딥러닝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발전하면서 인공지능은 이러한 텍스트 데이터에서 특징을 스스로 찾아내고 조합하여 분석해 텍스트 데이터를 인식할 수 있게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26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이렇게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컴퓨터가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언어를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인식하고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목적에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맞게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처리할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자연어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(Natural Language Processing, NLP)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자연어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처리는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인공지능의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분야로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여기서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자연어는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우리가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일상생활에서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말하고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듣고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읽고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쓰기를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언어를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따라서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자연어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처리를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이해하기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위해서는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인공지능에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대한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이해뿐만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아니라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언어에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대한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이해도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가지고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있어야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1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자연어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처리에는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다양한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분야가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텍스트를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인식하여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텍스트가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긍정적인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내용인지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부정적인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내용인지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분류해내는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감정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분석이라고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이러한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감정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분석은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고객들의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리뷰를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관리하는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데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자주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자연어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처리는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문서를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자동으로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요약해주는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데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사용되기도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오류를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자동으로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수정해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주는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데에도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컴퓨터를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이용해서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언어에서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다른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언어로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바꾸는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번역도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자연어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처리의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분야입니다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98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음성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합성이란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텍스트를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소리로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만들어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기술입니다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지난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시간에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배운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음성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인식이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사람의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목소리를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텍스트로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변환하였다면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음성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합성은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반대로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텍스트를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사람의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목소리로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바꾸는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사람이 직접 녹음을 할 때는 말의 내용이 바뀔 때마다 새로 녹음해야 하는 문제가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 합성 기술이 발달함에 따라 사람이 일일이 녹음을 할 필요가 없어졌고 기계가 내는 목소리가 더욱더 자연스러워지게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현재에는 자동 응답 서비스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버스나 지하철 안내방송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책이나 뉴스 기사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읽어주기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등등 다양한 분야에서 사용되고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035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 합성 기술을 이용해 만들어진 네이버의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클로바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더빙을 체험해봅시다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https://clovadubbing.naver.com/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86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 합성 기술을 이용해 만들어진 네이버의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클로바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더빙을 체험해봅시다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https://clovadubbing.naver.com/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6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새 프로젝트 시작하기</a:t>
            </a:r>
            <a:r>
              <a:rPr lang="en-US" altLang="ko-KR" dirty="0"/>
              <a:t>’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프로젝트 명을 작성합니다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시작 버튼을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76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원하는 목소리를 선택합니다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더빙하고 싶은 말을 글로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714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062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52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210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22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파파고는 스마트폰 어플로도 제공되기 때문에 수업 상황에 맞게 체험해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67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지금부터 엔트리의 번역 기능과 읽어 주기 기능을 사용하여 나만의 번역기를 만들어보겠습니다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엔트리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[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cs typeface="+mn-cs"/>
              </a:rPr>
              <a:t>http://naver.me/xtbMUj9I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]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에 접속합니다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85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프로젝트에 사용할 신호를 추가해보겠습니다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속성 탭에서 신호를 클릭하고 ‘신호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추가하기’를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‘번역기’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대답’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외국인의 첫인사’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가지 신호를 만들어주세요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신호의 이름은 상황에 맞게 변경할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하지만 꼭 기억하기 쉬운 이름으로 사용해주세요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400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이번엔 변수 탭을 클릭하여 변수를 추가해보도록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변수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추가하기’를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변수 이름은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외국어’로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지정해 주세요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변수는 모든 오브젝트에서 사용할 변수이므로 ‘모든 오브젝트에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사용’을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선택하고 확인을 클릭하세요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다음과 같이 변수가 추가된 것을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688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이번에는 리스트를 확인하겠습니다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리스트는 미리 작성되어 있으니 확인만 하면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리스트 탭을 클릭하세요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미리 등록된 ‘외국인의 말’ 리스트를 확인해보세요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개의 외국어 문장이 들어 있는 리스트입니다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여기에서 리스트 항목을 추가하여 더 다양한 외국어 문장을 추가할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93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이번에는 엔트리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AI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블록을 불러오도록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블록 탭에서 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AI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블록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불러오기’를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클릭해 주세요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번역’과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읽어주기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’ 블록을 선택하고 추가하기를 클릭하세요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157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이제 블록을 조립해보도록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cs typeface="+mn-cs"/>
              </a:rPr>
              <a:t>외국인 오브젝트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블록을 조립하도록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시작하기 버튼을 클릭하면 프로그램이 작동할 수 있도록 ‘시작하기 버튼을 클릭했을 때’ 블록을 사용합니다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517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리스트의 내용을 숨기기 위해 프로그램이 ‘리스트 숨기기’ 블록을 사용합니다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2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개의 리스트 항목 중에서 임의의 내용을 선택할 수 있도록 다음과 같이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0276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임의로 선택한 리스트 항목을 ‘외국어’ 변수에 저장될 수 있도록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4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스피커 모양의 버튼을 클릭하면 텍스트의 내용이 음성으로 변환되어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3467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‘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외국어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’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변수에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저장한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외국어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내용을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외국인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오브젝트가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말할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말하기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블록을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추가해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997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학생 오브젝트가 작동될 수 있도록 우리가 만들어 놓은 신호를 이용해 신호를 보냅니다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53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이제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cs typeface="+mn-cs"/>
              </a:rPr>
              <a:t>학생 오브젝트 블록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을 조립해보겠습니다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외국인의 첫인사 신호를 받으면 작동할 수 있도록 다음 블록을 사용합니다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57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‘뭐라고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한걸까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번역기를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사용해보자’라고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2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초동안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말하도록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914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‘번역기를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눌러주세요’라고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초간 말하도록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607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이후에 번역기에서 번역이 끝나면 학생 오브젝트가 다시 작동할 수 있도록 블록을 조립하겠습니다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번역 ‘번역기 신호를 받았을 때’ 블록을 준비합니다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9129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외국인의 말에 대답을 할 수 있도록 ‘묻고 대답 기다리기’ 블록을 사용합니다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블록을 이용하면 내가 하고 싶은 말을 작성할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82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외국인 오브젝트에게 하고 싶은 말을 작성하면 번역기 오브젝트에 대답 신호를 보냅니다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875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이제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cs typeface="+mn-cs"/>
              </a:rPr>
              <a:t>번역기 오브젝트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블록을 조립하겠습니다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학생 오브젝트가 ‘번역기를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눌러주세요’라고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말한 뒤 번역기 오브젝트를 클릭하면 번역기 오브젝트가 작동되도록 구성하도록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오브젝트를 클릭했을 때’ 블록을 준비해주세요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738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블록은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엔트리’라고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되어 있는 부분에 문자를 입력하면 이 문자가 어느 나라 언어인지 감지해주는 블록입니다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블록을 이용해 외국인 오브젝트가 어느 나라 말을 했는지 감지하고 그 언어에 맞게 번역을 하도록 구성하겠습니다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74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533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다음과 같이 블록을 조립하면 변수에 저장된 외국어가 영어인지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799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‘만약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~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라면’ 블록을 이용해 외국인 오브젝트가 한 말이 영어이면 동작할 수 있도록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0570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블록은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엔트리’라고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되어 있는 부분에 문장을 넣으면 그 문자를 소리 내어 읽어주는 블록입니다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블록을 이용해 번역기가 번역한 내용을 소리로 나타낼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956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외국인 오브젝트가 한 말이 영어일 때 영어를 한국어로 번역해 주고 번역한 내용을 읽어줄 수 있도록 다음과 같이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030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같은 방법으로 감지한 외국어의 값이 일본어일 때 내용을 번역해 주고 번역한 내용을 읽어주는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463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같은 방법으로 스페인어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프랑스어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독일어 블록도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4640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원활한 동작을 위해 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초 기다리기’ 블록을 추가합니다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03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번역이 끝나면 학생 오브젝트에게 번역기 신호를 보냅니다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0825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학생 오브젝트가 대답을 입력하면 동작할 수 있도록 블록을 추가하겠습니다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대답’ 신호를 받으면 동작할 수 있도록 다음 블록을 이용합니다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892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이번엔 우리가 입력한 한국어를 외국인이 한 말의 언어로 번역할 수 있도록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4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824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같은 방법으로 일본어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스페인어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프랑스어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독일어 부분의 블록도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588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‘시작하기’ 버튼을 클릭하여 프로그램이 잘 동작하는지 확인합니다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1908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030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617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‘좋은 하루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보내세요’라는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말을 할 수 있도록 프로그램을 발전시켜 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487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신호를 추가합니다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여기서는 ‘놀람’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외국인에게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전달’로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신호의 이름을 정하였습니다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5381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번역기 오브젝트가 번역을 마치면 ‘외국인에게 전달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신호’를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보낼 수 있도록 블록을 추가합니다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020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외국인 오브젝트가 ‘외국인에게 전달’ 신호를 받으면 작동할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297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신호를 받으면 놀란 상태를 표현합니다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141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번역기 오브젝트에 놀람 신호를 보냅니다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32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컴퓨터가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텍스트를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인식하고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다른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언어로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번역하기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위해서는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우선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컴퓨터가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이해할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텍스트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바꾸는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과정이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그렇다면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컴퓨터는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어떻게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텍스트를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처리할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있을까요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6956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번역기 오브젝트가 놀람 신호를 받았을 때 동작하도록 다음 블록을 사용합니다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1208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외국인이 말한 언어가 영어일 때 한국어 ‘좋은 하루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보내세요’를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영어로 번역해주는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979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같은 방법으로 일본어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스페인어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프랑스어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독일어 블록도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680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‘시작하기’ 버튼을 클릭하여 프로그램이 잘 동작하는지 확인합니다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61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96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058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112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438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612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77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토큰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(Token)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은 텍스트 데이터에서 의미를 가지는 최소한의 덩어리를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 텍스트 데이터를 토큰 단위로 나누는 과정을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토큰화라고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단어 단위로 토큰을 나누는 것을 ‘단어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토큰화’라고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하고 문장 단위로 토큰을 나누는 것을 ‘문장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토큰화’라고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토큰은 처리하는 목적에 따라 달라질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토큰화를 할 때는 언어의 특성을 고려해야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특히 우리나라 말의 경우 ‘은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가’와 같은 조사가 있고 영어보다 띄어쓰기가 잘 지켜지지 않는다는 특징이 있기 때문에 이와 같은 특성을 고려해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토큰화하는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것이 중요합니다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09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5673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1926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5935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7314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3745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4106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028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4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73418"/>
            <a:ext cx="54864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61223"/>
            <a:ext cx="54864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2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3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19075"/>
            <a:ext cx="1577340" cy="34871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19075"/>
            <a:ext cx="4640580" cy="34871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0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6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025843"/>
            <a:ext cx="630936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753678"/>
            <a:ext cx="630936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0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19075"/>
            <a:ext cx="6309360" cy="7953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008698"/>
            <a:ext cx="3094672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503045"/>
            <a:ext cx="3094672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008698"/>
            <a:ext cx="3109913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503045"/>
            <a:ext cx="3109913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1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92455"/>
            <a:ext cx="370332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2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92455"/>
            <a:ext cx="370332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52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19075"/>
            <a:ext cx="630936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095375"/>
            <a:ext cx="630936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6022AF9D-4FA4-4272-8D6A-B5786B8FF041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813810"/>
            <a:ext cx="246888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0556DD20-99DF-4A39-8AF6-2689AC2FBB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2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1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나눔스퀘어라운드 Bold" panose="020B0600000101010101" pitchFamily="50" charset="-127"/>
          <a:cs typeface="+mj-cs"/>
        </a:defRPr>
      </a:lvl1pPr>
    </p:titleStyle>
    <p:bodyStyle>
      <a:lvl1pPr marL="137160" indent="-137160" algn="l" defTabSz="54864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1pPr>
      <a:lvl2pPr marL="4114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2pPr>
      <a:lvl3pPr marL="6858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3pPr>
      <a:lvl4pPr marL="9601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4pPr>
      <a:lvl5pPr marL="123444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5pPr>
      <a:lvl6pPr marL="150876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angeul.naver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aver.me/xtbMUj9I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tv.naver.com/v/2628710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tv.naver.com/v/10664305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BD8FCF-C2AB-6148-A5AD-BE4D4C798389}"/>
              </a:ext>
            </a:extLst>
          </p:cNvPr>
          <p:cNvSpPr/>
          <p:nvPr/>
        </p:nvSpPr>
        <p:spPr>
          <a:xfrm>
            <a:off x="-118873" y="-40562"/>
            <a:ext cx="7434073" cy="4195924"/>
          </a:xfrm>
          <a:prstGeom prst="rect">
            <a:avLst/>
          </a:prstGeom>
          <a:solidFill>
            <a:srgbClr val="79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36363F-31BA-A04A-B6DF-96B4DE98ABBD}"/>
              </a:ext>
            </a:extLst>
          </p:cNvPr>
          <p:cNvSpPr/>
          <p:nvPr/>
        </p:nvSpPr>
        <p:spPr>
          <a:xfrm>
            <a:off x="-118873" y="3565451"/>
            <a:ext cx="7434073" cy="581114"/>
          </a:xfrm>
          <a:prstGeom prst="rect">
            <a:avLst/>
          </a:prstGeom>
          <a:solidFill>
            <a:srgbClr val="5C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34DF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" y="114652"/>
            <a:ext cx="1225490" cy="51586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2176BCF-1458-48B2-9CB6-EC8BAB97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785" y="-303713"/>
            <a:ext cx="3889285" cy="25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A74998-6A0E-D946-8F58-71F5AECC0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660" y="202971"/>
            <a:ext cx="1371697" cy="110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96" y="625953"/>
            <a:ext cx="342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소프트웨어야놀자 </a:t>
            </a:r>
            <a:r>
              <a:rPr lang="en-US" altLang="ko-KR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교육 시리즈</a:t>
            </a:r>
            <a:endParaRPr lang="ko-KR" altLang="en-US" sz="3200" b="1" kern="500" spc="-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429897B-79DA-2A4F-8801-B2FF9AB79CC6}"/>
              </a:ext>
            </a:extLst>
          </p:cNvPr>
          <p:cNvCxnSpPr>
            <a:cxnSpLocks/>
          </p:cNvCxnSpPr>
          <p:nvPr/>
        </p:nvCxnSpPr>
        <p:spPr>
          <a:xfrm>
            <a:off x="208737" y="955119"/>
            <a:ext cx="22947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B01084A-9DA9-7C4A-ADAB-635C8388C1D2}"/>
              </a:ext>
            </a:extLst>
          </p:cNvPr>
          <p:cNvCxnSpPr/>
          <p:nvPr/>
        </p:nvCxnSpPr>
        <p:spPr>
          <a:xfrm>
            <a:off x="1354199" y="202971"/>
            <a:ext cx="0" cy="1107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511A68-3118-5441-A2C2-88B24D2DE2D9}"/>
              </a:ext>
            </a:extLst>
          </p:cNvPr>
          <p:cNvSpPr txBox="1"/>
          <p:nvPr/>
        </p:nvSpPr>
        <p:spPr>
          <a:xfrm>
            <a:off x="105496" y="1049407"/>
            <a:ext cx="571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24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en-US" altLang="ko-KR" sz="24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24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나만의 번역기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29F350-B905-4270-BB89-45E841073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835" y="1703353"/>
            <a:ext cx="2636365" cy="1862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3AF50C-82FB-4702-891B-4E84C47CE28A}"/>
              </a:ext>
            </a:extLst>
          </p:cNvPr>
          <p:cNvSpPr txBox="1"/>
          <p:nvPr/>
        </p:nvSpPr>
        <p:spPr>
          <a:xfrm>
            <a:off x="-118873" y="3631701"/>
            <a:ext cx="5712692" cy="443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문서는 나눔글꼴로 작성되었습니다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나눔글꼴 미설치시 폰트 깨짐 현상이 있을 수 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설치하기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0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3144478" y="1315366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토큰화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D9991-9969-4528-8FA6-B7BF42205F89}"/>
              </a:ext>
            </a:extLst>
          </p:cNvPr>
          <p:cNvSpPr txBox="1"/>
          <p:nvPr/>
        </p:nvSpPr>
        <p:spPr>
          <a:xfrm>
            <a:off x="1431675" y="2013782"/>
            <a:ext cx="4451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텍스트 데이터를 토큰 단위로 나누는 과정</a:t>
            </a:r>
          </a:p>
        </p:txBody>
      </p:sp>
    </p:spTree>
    <p:extLst>
      <p:ext uri="{BB962C8B-B14F-4D97-AF65-F5344CB8AC3E}">
        <p14:creationId xmlns:p14="http://schemas.microsoft.com/office/powerpoint/2010/main" val="1349720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16" y="1765500"/>
            <a:ext cx="1266641" cy="13777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4420-4A62-5A4B-B8D9-C10A4443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041" y="3814478"/>
            <a:ext cx="1370143" cy="1106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6EAE65-F97A-4FA7-9E6C-195F746D0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16" y="1548351"/>
            <a:ext cx="3187547" cy="101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5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F817A-237A-4E2F-9AE2-92DEF59E97A9}"/>
              </a:ext>
            </a:extLst>
          </p:cNvPr>
          <p:cNvSpPr txBox="1"/>
          <p:nvPr/>
        </p:nvSpPr>
        <p:spPr>
          <a:xfrm>
            <a:off x="2454386" y="977900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ea typeface="나눔스퀘어라운드 ExtraBold" panose="020B0600000101010101" pitchFamily="50" charset="-127"/>
              </a:rPr>
              <a:t>나는 인공지능이 좋다</a:t>
            </a:r>
          </a:p>
        </p:txBody>
      </p:sp>
    </p:spTree>
    <p:extLst>
      <p:ext uri="{BB962C8B-B14F-4D97-AF65-F5344CB8AC3E}">
        <p14:creationId xmlns:p14="http://schemas.microsoft.com/office/powerpoint/2010/main" val="425106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CACA996-A7C1-460E-9CD8-C43AA89FFAEA}"/>
              </a:ext>
            </a:extLst>
          </p:cNvPr>
          <p:cNvSpPr/>
          <p:nvPr/>
        </p:nvSpPr>
        <p:spPr>
          <a:xfrm>
            <a:off x="3034073" y="1794353"/>
            <a:ext cx="1247052" cy="520892"/>
          </a:xfrm>
          <a:prstGeom prst="roundRect">
            <a:avLst/>
          </a:prstGeom>
          <a:solidFill>
            <a:srgbClr val="FF8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48177-65BA-4A86-8B97-E3F58C17FB93}"/>
              </a:ext>
            </a:extLst>
          </p:cNvPr>
          <p:cNvSpPr txBox="1"/>
          <p:nvPr/>
        </p:nvSpPr>
        <p:spPr>
          <a:xfrm>
            <a:off x="2454386" y="977900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ea typeface="나눔스퀘어라운드 ExtraBold" panose="020B0600000101010101" pitchFamily="50" charset="-127"/>
              </a:rPr>
              <a:t>나는 인공지능이 좋다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5FBA61A-5A6E-495B-9180-62FEBAF820DB}"/>
              </a:ext>
            </a:extLst>
          </p:cNvPr>
          <p:cNvSpPr/>
          <p:nvPr/>
        </p:nvSpPr>
        <p:spPr>
          <a:xfrm>
            <a:off x="3544053" y="2315245"/>
            <a:ext cx="227093" cy="400110"/>
          </a:xfrm>
          <a:prstGeom prst="downArrow">
            <a:avLst/>
          </a:prstGeom>
          <a:solidFill>
            <a:srgbClr val="FF8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F6CD8-CD07-4DBF-8A0C-9560E9FA7077}"/>
              </a:ext>
            </a:extLst>
          </p:cNvPr>
          <p:cNvSpPr txBox="1"/>
          <p:nvPr/>
        </p:nvSpPr>
        <p:spPr>
          <a:xfrm>
            <a:off x="3214209" y="185734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a typeface="나눔스퀘어라운드 ExtraBold" panose="020B0600000101010101" pitchFamily="50" charset="-127"/>
              </a:rPr>
              <a:t>토큰화</a:t>
            </a:r>
          </a:p>
        </p:txBody>
      </p:sp>
    </p:spTree>
    <p:extLst>
      <p:ext uri="{BB962C8B-B14F-4D97-AF65-F5344CB8AC3E}">
        <p14:creationId xmlns:p14="http://schemas.microsoft.com/office/powerpoint/2010/main" val="245957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D9991-9969-4528-8FA6-B7BF42205F89}"/>
              </a:ext>
            </a:extLst>
          </p:cNvPr>
          <p:cNvSpPr txBox="1"/>
          <p:nvPr/>
        </p:nvSpPr>
        <p:spPr>
          <a:xfrm>
            <a:off x="2026384" y="293684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ea typeface="나눔스퀘어라운드 ExtraBold" panose="020B0600000101010101" pitchFamily="50" charset="-127"/>
              </a:rPr>
              <a:t>나 </a:t>
            </a:r>
            <a:r>
              <a:rPr lang="en-US" altLang="ko-KR" sz="2000" b="1" dirty="0">
                <a:ea typeface="나눔스퀘어라운드 ExtraBold" panose="020B0600000101010101" pitchFamily="50" charset="-127"/>
              </a:rPr>
              <a:t>/ </a:t>
            </a:r>
            <a:r>
              <a:rPr lang="ko-KR" altLang="en-US" sz="2000" b="1" dirty="0">
                <a:ea typeface="나눔스퀘어라운드 ExtraBold" panose="020B0600000101010101" pitchFamily="50" charset="-127"/>
              </a:rPr>
              <a:t>는 </a:t>
            </a:r>
            <a:r>
              <a:rPr lang="en-US" altLang="ko-KR" sz="2000" b="1" dirty="0">
                <a:ea typeface="나눔스퀘어라운드 ExtraBold" panose="020B0600000101010101" pitchFamily="50" charset="-127"/>
              </a:rPr>
              <a:t>/ </a:t>
            </a:r>
            <a:r>
              <a:rPr lang="ko-KR" altLang="en-US" sz="2000" b="1" dirty="0">
                <a:ea typeface="나눔스퀘어라운드 ExtraBold" panose="020B0600000101010101" pitchFamily="50" charset="-127"/>
              </a:rPr>
              <a:t>인공지능 </a:t>
            </a:r>
            <a:r>
              <a:rPr lang="en-US" altLang="ko-KR" sz="2000" b="1" dirty="0">
                <a:ea typeface="나눔스퀘어라운드 ExtraBold" panose="020B0600000101010101" pitchFamily="50" charset="-127"/>
              </a:rPr>
              <a:t>/ </a:t>
            </a:r>
            <a:r>
              <a:rPr lang="ko-KR" altLang="en-US" sz="2000" b="1" dirty="0">
                <a:ea typeface="나눔스퀘어라운드 ExtraBold" panose="020B0600000101010101" pitchFamily="50" charset="-127"/>
              </a:rPr>
              <a:t>이 </a:t>
            </a:r>
            <a:r>
              <a:rPr lang="en-US" altLang="ko-KR" sz="2000" b="1" dirty="0">
                <a:ea typeface="나눔스퀘어라운드 ExtraBold" panose="020B0600000101010101" pitchFamily="50" charset="-127"/>
              </a:rPr>
              <a:t>/ </a:t>
            </a:r>
            <a:r>
              <a:rPr lang="ko-KR" altLang="en-US" sz="2000" b="1" dirty="0">
                <a:ea typeface="나눔스퀘어라운드 ExtraBold" panose="020B0600000101010101" pitchFamily="50" charset="-127"/>
              </a:rPr>
              <a:t>좋다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48177-65BA-4A86-8B97-E3F58C17FB93}"/>
              </a:ext>
            </a:extLst>
          </p:cNvPr>
          <p:cNvSpPr txBox="1"/>
          <p:nvPr/>
        </p:nvSpPr>
        <p:spPr>
          <a:xfrm>
            <a:off x="2454386" y="977900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ea typeface="나눔스퀘어라운드 ExtraBold" panose="020B0600000101010101" pitchFamily="50" charset="-127"/>
              </a:rPr>
              <a:t>나는 인공지능이 좋다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272925-9022-44AF-A4FA-8E0E9433539F}"/>
              </a:ext>
            </a:extLst>
          </p:cNvPr>
          <p:cNvSpPr/>
          <p:nvPr/>
        </p:nvSpPr>
        <p:spPr>
          <a:xfrm>
            <a:off x="3034073" y="1794353"/>
            <a:ext cx="1247052" cy="520892"/>
          </a:xfrm>
          <a:prstGeom prst="roundRect">
            <a:avLst/>
          </a:prstGeom>
          <a:solidFill>
            <a:srgbClr val="FF8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84FA1BA-26E9-475D-8AFE-721861E3B163}"/>
              </a:ext>
            </a:extLst>
          </p:cNvPr>
          <p:cNvSpPr/>
          <p:nvPr/>
        </p:nvSpPr>
        <p:spPr>
          <a:xfrm>
            <a:off x="3544053" y="2315245"/>
            <a:ext cx="227093" cy="400110"/>
          </a:xfrm>
          <a:prstGeom prst="downArrow">
            <a:avLst/>
          </a:prstGeom>
          <a:solidFill>
            <a:srgbClr val="FF8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C364C-175D-4708-966B-B49F5EA64041}"/>
              </a:ext>
            </a:extLst>
          </p:cNvPr>
          <p:cNvSpPr txBox="1"/>
          <p:nvPr/>
        </p:nvSpPr>
        <p:spPr>
          <a:xfrm>
            <a:off x="3214209" y="1857345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a typeface="나눔스퀘어라운드 ExtraBold" panose="020B0600000101010101" pitchFamily="50" charset="-127"/>
              </a:rPr>
              <a:t>토큰화</a:t>
            </a:r>
          </a:p>
        </p:txBody>
      </p:sp>
    </p:spTree>
    <p:extLst>
      <p:ext uri="{BB962C8B-B14F-4D97-AF65-F5344CB8AC3E}">
        <p14:creationId xmlns:p14="http://schemas.microsoft.com/office/powerpoint/2010/main" val="16109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3144479" y="1315366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임베딩</a:t>
            </a:r>
            <a:endParaRPr lang="ko-KR" altLang="en-US" sz="24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D9991-9969-4528-8FA6-B7BF42205F89}"/>
              </a:ext>
            </a:extLst>
          </p:cNvPr>
          <p:cNvSpPr txBox="1"/>
          <p:nvPr/>
        </p:nvSpPr>
        <p:spPr>
          <a:xfrm>
            <a:off x="1811593" y="2013782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하나의 단어를 숫자로 바꾸는 과정</a:t>
            </a:r>
          </a:p>
        </p:txBody>
      </p:sp>
    </p:spTree>
    <p:extLst>
      <p:ext uri="{BB962C8B-B14F-4D97-AF65-F5344CB8AC3E}">
        <p14:creationId xmlns:p14="http://schemas.microsoft.com/office/powerpoint/2010/main" val="340887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2777391" y="97790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원 핫 인코딩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33E1237-08BA-460A-BC7A-5DD4E92C3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254299"/>
              </p:ext>
            </p:extLst>
          </p:nvPr>
        </p:nvGraphicFramePr>
        <p:xfrm>
          <a:off x="886973" y="1748136"/>
          <a:ext cx="106118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184">
                  <a:extLst>
                    <a:ext uri="{9D8B030D-6E8A-4147-A177-3AD203B41FA5}">
                      <a16:colId xmlns:a16="http://schemas.microsoft.com/office/drawing/2014/main" val="1051594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89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23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인공지능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5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46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좋다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95969"/>
                  </a:ext>
                </a:extLst>
              </a:tr>
            </a:tbl>
          </a:graphicData>
        </a:graphic>
      </p:graphicFrame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C096CEF5-817F-4424-9F0F-8B3B07239696}"/>
              </a:ext>
            </a:extLst>
          </p:cNvPr>
          <p:cNvSpPr/>
          <p:nvPr/>
        </p:nvSpPr>
        <p:spPr>
          <a:xfrm rot="16200000">
            <a:off x="2487605" y="2337807"/>
            <a:ext cx="179524" cy="495333"/>
          </a:xfrm>
          <a:prstGeom prst="downArrow">
            <a:avLst/>
          </a:prstGeom>
          <a:solidFill>
            <a:srgbClr val="FF8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3CEC89C-E1BD-4382-B0DF-06BB2178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61980"/>
              </p:ext>
            </p:extLst>
          </p:nvPr>
        </p:nvGraphicFramePr>
        <p:xfrm>
          <a:off x="3127008" y="1748136"/>
          <a:ext cx="106118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184">
                  <a:extLst>
                    <a:ext uri="{9D8B030D-6E8A-4147-A177-3AD203B41FA5}">
                      <a16:colId xmlns:a16="http://schemas.microsoft.com/office/drawing/2014/main" val="1051594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1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89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23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5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46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95969"/>
                  </a:ext>
                </a:extLst>
              </a:tr>
            </a:tbl>
          </a:graphicData>
        </a:graphic>
      </p:graphicFrame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C55D653-3F93-4776-8759-EA55FDC0F768}"/>
              </a:ext>
            </a:extLst>
          </p:cNvPr>
          <p:cNvSpPr/>
          <p:nvPr/>
        </p:nvSpPr>
        <p:spPr>
          <a:xfrm rot="16200000">
            <a:off x="4657614" y="2337807"/>
            <a:ext cx="179524" cy="495333"/>
          </a:xfrm>
          <a:prstGeom prst="downArrow">
            <a:avLst/>
          </a:prstGeom>
          <a:solidFill>
            <a:srgbClr val="FF8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96BC010-DB42-43F5-9E78-AEB92621C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07570"/>
              </p:ext>
            </p:extLst>
          </p:nvPr>
        </p:nvGraphicFramePr>
        <p:xfrm>
          <a:off x="5287596" y="1748136"/>
          <a:ext cx="106118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184">
                  <a:extLst>
                    <a:ext uri="{9D8B030D-6E8A-4147-A177-3AD203B41FA5}">
                      <a16:colId xmlns:a16="http://schemas.microsoft.com/office/drawing/2014/main" val="1051594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1,0,0,0,0</a:t>
                      </a:r>
                      <a:endParaRPr lang="ko-KR" altLang="en-US" sz="11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89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0,1,0,0,0</a:t>
                      </a:r>
                      <a:endParaRPr lang="ko-KR" altLang="en-US" sz="11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23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0,0,1,0,0</a:t>
                      </a:r>
                      <a:endParaRPr lang="ko-KR" altLang="en-US" sz="11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5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0,0,0,1,0</a:t>
                      </a:r>
                      <a:endParaRPr lang="ko-KR" altLang="en-US" sz="11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46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0,0,0,0,1</a:t>
                      </a:r>
                      <a:endParaRPr lang="ko-KR" altLang="en-US" sz="11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95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57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2777391" y="97790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원 핫 인코딩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56460-7423-435A-9377-BF87DC71A360}"/>
              </a:ext>
            </a:extLst>
          </p:cNvPr>
          <p:cNvSpPr txBox="1"/>
          <p:nvPr/>
        </p:nvSpPr>
        <p:spPr>
          <a:xfrm>
            <a:off x="1157106" y="1657290"/>
            <a:ext cx="477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장점 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4EAF1-FB9D-46C2-9554-DA517903587C}"/>
              </a:ext>
            </a:extLst>
          </p:cNvPr>
          <p:cNvSpPr txBox="1"/>
          <p:nvPr/>
        </p:nvSpPr>
        <p:spPr>
          <a:xfrm>
            <a:off x="1157105" y="2573248"/>
            <a:ext cx="50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단점 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411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2777391" y="97790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원 핫 인코딩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E6DAB-5777-47CE-81E6-BBF4E90D3AC6}"/>
              </a:ext>
            </a:extLst>
          </p:cNvPr>
          <p:cNvSpPr txBox="1"/>
          <p:nvPr/>
        </p:nvSpPr>
        <p:spPr>
          <a:xfrm>
            <a:off x="1157106" y="1657290"/>
            <a:ext cx="477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장점 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사용하기 쉽다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79ECE-7205-436C-9F15-896DBE9A0B9C}"/>
              </a:ext>
            </a:extLst>
          </p:cNvPr>
          <p:cNvSpPr txBox="1"/>
          <p:nvPr/>
        </p:nvSpPr>
        <p:spPr>
          <a:xfrm>
            <a:off x="1157105" y="2573248"/>
            <a:ext cx="50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단점 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68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2777391" y="97790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원 핫 인코딩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A2F6F-E96B-4AFB-A03A-8DE800B0C719}"/>
              </a:ext>
            </a:extLst>
          </p:cNvPr>
          <p:cNvSpPr txBox="1"/>
          <p:nvPr/>
        </p:nvSpPr>
        <p:spPr>
          <a:xfrm>
            <a:off x="1157106" y="1657290"/>
            <a:ext cx="477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장점 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사용하기 쉽다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96BC6-7813-44DF-AB27-E4E6235547FC}"/>
              </a:ext>
            </a:extLst>
          </p:cNvPr>
          <p:cNvSpPr txBox="1"/>
          <p:nvPr/>
        </p:nvSpPr>
        <p:spPr>
          <a:xfrm>
            <a:off x="1157105" y="2573248"/>
            <a:ext cx="50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단점 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변경된 숫자의 개수가 매우 길다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5E353-E778-4F68-AA25-EA2FE2FC9144}"/>
              </a:ext>
            </a:extLst>
          </p:cNvPr>
          <p:cNvSpPr txBox="1"/>
          <p:nvPr/>
        </p:nvSpPr>
        <p:spPr>
          <a:xfrm>
            <a:off x="1842071" y="2963933"/>
            <a:ext cx="503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(0,0,0,0,0,0,0,0,〮〮〮,0,1,0,0,0)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061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187E8-47F3-4D24-BB5A-F07672FBE513}"/>
              </a:ext>
            </a:extLst>
          </p:cNvPr>
          <p:cNvSpPr txBox="1"/>
          <p:nvPr/>
        </p:nvSpPr>
        <p:spPr>
          <a:xfrm>
            <a:off x="2045620" y="98935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문장을 토큰화 해보세요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702B5-CEE9-4C3E-8679-88E2FF70F77F}"/>
              </a:ext>
            </a:extLst>
          </p:cNvPr>
          <p:cNvSpPr txBox="1"/>
          <p:nvPr/>
        </p:nvSpPr>
        <p:spPr>
          <a:xfrm>
            <a:off x="322279" y="1664581"/>
            <a:ext cx="667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희석이는 햄버거를 너무 좋아해서 매일 햄버거를 먹습니다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96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ACF194D-061A-4F09-8FE2-72D159CF9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268474"/>
              </p:ext>
            </p:extLst>
          </p:nvPr>
        </p:nvGraphicFramePr>
        <p:xfrm>
          <a:off x="182959" y="858904"/>
          <a:ext cx="6949283" cy="2667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110">
                  <a:extLst>
                    <a:ext uri="{9D8B030D-6E8A-4147-A177-3AD203B41FA5}">
                      <a16:colId xmlns:a16="http://schemas.microsoft.com/office/drawing/2014/main" val="2137769422"/>
                    </a:ext>
                  </a:extLst>
                </a:gridCol>
                <a:gridCol w="1224552">
                  <a:extLst>
                    <a:ext uri="{9D8B030D-6E8A-4147-A177-3AD203B41FA5}">
                      <a16:colId xmlns:a16="http://schemas.microsoft.com/office/drawing/2014/main" val="4227715503"/>
                    </a:ext>
                  </a:extLst>
                </a:gridCol>
                <a:gridCol w="3870962">
                  <a:extLst>
                    <a:ext uri="{9D8B030D-6E8A-4147-A177-3AD203B41FA5}">
                      <a16:colId xmlns:a16="http://schemas.microsoft.com/office/drawing/2014/main" val="226370053"/>
                    </a:ext>
                  </a:extLst>
                </a:gridCol>
                <a:gridCol w="1354659">
                  <a:extLst>
                    <a:ext uri="{9D8B030D-6E8A-4147-A177-3AD203B41FA5}">
                      <a16:colId xmlns:a16="http://schemas.microsoft.com/office/drawing/2014/main" val="2019045087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관련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 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교수학습활동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준비물 및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8953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자연어 처리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(NLP)/</a:t>
                      </a:r>
                    </a:p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번역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딥러닝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파파고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번역기 체험하기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파파고의 번역 기능 사용해보기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컴퓨터는 텍스트를 어떻게 인식할까요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?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텍스트 데이터 처리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자연어 처리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음성합성이란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무엇일까요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?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음성합성이란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?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음성합성 체험하기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컴퓨터 언플러그드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62542"/>
                  </a:ext>
                </a:extLst>
              </a:tr>
              <a:tr h="36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나만의 번역기 만들기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(1)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외국어를 한국어로 바꿔주는 번역기 프로그램 만들기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41487"/>
                  </a:ext>
                </a:extLst>
              </a:tr>
              <a:tr h="319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나만의 번역기 만들기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(2)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외국어를 한국어로 바꿔주는 번역기 프로그램 발전시키기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12368"/>
                  </a:ext>
                </a:extLst>
              </a:tr>
              <a:tr h="36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사회적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번역 및 음성 합성 인공지능이 우리 생활에 미치는 영향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번역 인공지능이 우리 생활에 미치는 영향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음성 합성 인공지능이 우리 생활에 미치는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015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92611A0-9616-4856-9FE2-BABC40481AF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전개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3A5772-F8D9-4B77-A54D-5C3209FAE204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08FFD9-CC60-4C5A-8DFD-65658F74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15" y="2977810"/>
            <a:ext cx="1114285" cy="11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6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2045620" y="98935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문장을 토큰화 해보세요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96BC6-7813-44DF-AB27-E4E6235547FC}"/>
              </a:ext>
            </a:extLst>
          </p:cNvPr>
          <p:cNvSpPr txBox="1"/>
          <p:nvPr/>
        </p:nvSpPr>
        <p:spPr>
          <a:xfrm>
            <a:off x="322279" y="1664581"/>
            <a:ext cx="667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희석이는 햄버거를 너무 좋아해서 매일 햄버거를 먹습니다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CB5811-55B0-4956-9015-DCC7799BF9F4}"/>
              </a:ext>
            </a:extLst>
          </p:cNvPr>
          <p:cNvSpPr txBox="1"/>
          <p:nvPr/>
        </p:nvSpPr>
        <p:spPr>
          <a:xfrm>
            <a:off x="196308" y="3079355"/>
            <a:ext cx="692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희석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햄버거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너무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좋아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해서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매일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햄버거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먹습니다</a:t>
            </a:r>
            <a:r>
              <a:rPr lang="en-US" altLang="ko-KR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800" b="1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03B286-57C3-4D42-B646-FCB59ED0192C}"/>
              </a:ext>
            </a:extLst>
          </p:cNvPr>
          <p:cNvSpPr/>
          <p:nvPr/>
        </p:nvSpPr>
        <p:spPr>
          <a:xfrm>
            <a:off x="3179148" y="2209852"/>
            <a:ext cx="956902" cy="369332"/>
          </a:xfrm>
          <a:prstGeom prst="roundRect">
            <a:avLst/>
          </a:prstGeom>
          <a:solidFill>
            <a:srgbClr val="FF8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BCB70B5-B591-4A25-BD76-28624B9E17B8}"/>
              </a:ext>
            </a:extLst>
          </p:cNvPr>
          <p:cNvSpPr/>
          <p:nvPr/>
        </p:nvSpPr>
        <p:spPr>
          <a:xfrm>
            <a:off x="3570472" y="2489617"/>
            <a:ext cx="174256" cy="283693"/>
          </a:xfrm>
          <a:prstGeom prst="downArrow">
            <a:avLst/>
          </a:prstGeom>
          <a:solidFill>
            <a:srgbClr val="FF8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39585-303D-4ECF-A357-BF3BA6F4BF75}"/>
              </a:ext>
            </a:extLst>
          </p:cNvPr>
          <p:cNvSpPr txBox="1"/>
          <p:nvPr/>
        </p:nvSpPr>
        <p:spPr>
          <a:xfrm>
            <a:off x="3317372" y="2251594"/>
            <a:ext cx="680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a typeface="나눔스퀘어라운드 ExtraBold" panose="020B0600000101010101" pitchFamily="50" charset="-127"/>
              </a:rPr>
              <a:t>토큰화</a:t>
            </a:r>
          </a:p>
        </p:txBody>
      </p:sp>
    </p:spTree>
    <p:extLst>
      <p:ext uri="{BB962C8B-B14F-4D97-AF65-F5344CB8AC3E}">
        <p14:creationId xmlns:p14="http://schemas.microsoft.com/office/powerpoint/2010/main" val="2497008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1462937" y="989355"/>
            <a:ext cx="4389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토큰들을 모아 단어 사전을 만들어 보세요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DFCC5-48A6-4060-9FD4-0C8C54B7DB88}"/>
              </a:ext>
            </a:extLst>
          </p:cNvPr>
          <p:cNvSpPr txBox="1"/>
          <p:nvPr/>
        </p:nvSpPr>
        <p:spPr>
          <a:xfrm>
            <a:off x="402664" y="1679970"/>
            <a:ext cx="6670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희석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햄버거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너무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좋아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해서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햄버거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먹습니다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6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1462937" y="989355"/>
            <a:ext cx="4389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토큰들을 모아 단어 사전을 만들어 보세요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DFCC5-48A6-4060-9FD4-0C8C54B7DB88}"/>
              </a:ext>
            </a:extLst>
          </p:cNvPr>
          <p:cNvSpPr txBox="1"/>
          <p:nvPr/>
        </p:nvSpPr>
        <p:spPr>
          <a:xfrm>
            <a:off x="402664" y="1679970"/>
            <a:ext cx="6670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희석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햄버거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너무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좋아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해서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햄버거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먹습니다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6915DB-72A1-44B6-A267-97BAAA97158A}"/>
              </a:ext>
            </a:extLst>
          </p:cNvPr>
          <p:cNvSpPr/>
          <p:nvPr/>
        </p:nvSpPr>
        <p:spPr>
          <a:xfrm>
            <a:off x="1132545" y="2490440"/>
            <a:ext cx="5103072" cy="1346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798ED8-A211-489F-80D2-BB5FC466DAE4}"/>
              </a:ext>
            </a:extLst>
          </p:cNvPr>
          <p:cNvSpPr/>
          <p:nvPr/>
        </p:nvSpPr>
        <p:spPr>
          <a:xfrm>
            <a:off x="2844023" y="2314165"/>
            <a:ext cx="1680117" cy="349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단어사전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CA0FE6-0DBC-4C13-B634-569552B229B5}"/>
              </a:ext>
            </a:extLst>
          </p:cNvPr>
          <p:cNvSpPr txBox="1"/>
          <p:nvPr/>
        </p:nvSpPr>
        <p:spPr>
          <a:xfrm>
            <a:off x="1106064" y="3015728"/>
            <a:ext cx="5156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희석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햄버거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너무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좋아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해서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매일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먹습니다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64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1462937" y="989355"/>
            <a:ext cx="4389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토큰들을 모아 단어 사전을 만들어 보세요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DFCC5-48A6-4060-9FD4-0C8C54B7DB88}"/>
              </a:ext>
            </a:extLst>
          </p:cNvPr>
          <p:cNvSpPr txBox="1"/>
          <p:nvPr/>
        </p:nvSpPr>
        <p:spPr>
          <a:xfrm>
            <a:off x="402664" y="1679970"/>
            <a:ext cx="6670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희석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햄버거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너무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좋아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해서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햄버거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먹습니다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6915DB-72A1-44B6-A267-97BAAA97158A}"/>
              </a:ext>
            </a:extLst>
          </p:cNvPr>
          <p:cNvSpPr/>
          <p:nvPr/>
        </p:nvSpPr>
        <p:spPr>
          <a:xfrm>
            <a:off x="1132545" y="2490440"/>
            <a:ext cx="5103072" cy="1346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798ED8-A211-489F-80D2-BB5FC466DAE4}"/>
              </a:ext>
            </a:extLst>
          </p:cNvPr>
          <p:cNvSpPr/>
          <p:nvPr/>
        </p:nvSpPr>
        <p:spPr>
          <a:xfrm>
            <a:off x="2844023" y="2314165"/>
            <a:ext cx="1680117" cy="349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단어사전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CA0FE6-0DBC-4C13-B634-569552B229B5}"/>
              </a:ext>
            </a:extLst>
          </p:cNvPr>
          <p:cNvSpPr txBox="1"/>
          <p:nvPr/>
        </p:nvSpPr>
        <p:spPr>
          <a:xfrm>
            <a:off x="1106064" y="3015728"/>
            <a:ext cx="5156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희석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햄버거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너무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좋아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해서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매일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먹습니다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547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1119098" y="989355"/>
            <a:ext cx="507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 핫 인코딩으로 토큰들을 숫자로 바꾸어 보세요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D2025-0EC1-4E8D-9629-17F203166A3D}"/>
              </a:ext>
            </a:extLst>
          </p:cNvPr>
          <p:cNvSpPr/>
          <p:nvPr/>
        </p:nvSpPr>
        <p:spPr>
          <a:xfrm>
            <a:off x="1132545" y="1827252"/>
            <a:ext cx="5103072" cy="1346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D9EDD5-E97B-467B-A94B-A75467A53A97}"/>
              </a:ext>
            </a:extLst>
          </p:cNvPr>
          <p:cNvSpPr/>
          <p:nvPr/>
        </p:nvSpPr>
        <p:spPr>
          <a:xfrm>
            <a:off x="2844023" y="1650977"/>
            <a:ext cx="1680117" cy="349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단어사전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D850E-0C16-463F-8B13-40451927E442}"/>
              </a:ext>
            </a:extLst>
          </p:cNvPr>
          <p:cNvSpPr txBox="1"/>
          <p:nvPr/>
        </p:nvSpPr>
        <p:spPr>
          <a:xfrm>
            <a:off x="1106064" y="2352540"/>
            <a:ext cx="5156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ea typeface="나눔스퀘어라운드 ExtraBold" panose="020B0600000101010101" pitchFamily="50" charset="-127"/>
              </a:rPr>
              <a:t>희석</a:t>
            </a:r>
            <a:r>
              <a:rPr lang="en-US" altLang="ko-KR" sz="14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ea typeface="나눔스퀘어라운드 ExtraBold" panose="020B0600000101010101" pitchFamily="50" charset="-127"/>
              </a:rPr>
              <a:t>이</a:t>
            </a:r>
            <a:r>
              <a:rPr lang="en-US" altLang="ko-KR" sz="14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ea typeface="나눔스퀘어라운드 ExtraBold" panose="020B0600000101010101" pitchFamily="50" charset="-127"/>
              </a:rPr>
              <a:t>는</a:t>
            </a:r>
            <a:r>
              <a:rPr lang="en-US" altLang="ko-KR" sz="14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ea typeface="나눔스퀘어라운드 ExtraBold" panose="020B0600000101010101" pitchFamily="50" charset="-127"/>
              </a:rPr>
              <a:t>햄버거</a:t>
            </a:r>
            <a:r>
              <a:rPr lang="en-US" altLang="ko-KR" sz="14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ea typeface="나눔스퀘어라운드 ExtraBold" panose="020B0600000101010101" pitchFamily="50" charset="-127"/>
              </a:rPr>
              <a:t>를</a:t>
            </a:r>
            <a:r>
              <a:rPr lang="en-US" altLang="ko-KR" sz="14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ea typeface="나눔스퀘어라운드 ExtraBold" panose="020B0600000101010101" pitchFamily="50" charset="-127"/>
              </a:rPr>
              <a:t>너무</a:t>
            </a:r>
            <a:r>
              <a:rPr lang="en-US" altLang="ko-KR" sz="14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ea typeface="나눔스퀘어라운드 ExtraBold" panose="020B0600000101010101" pitchFamily="50" charset="-127"/>
              </a:rPr>
              <a:t>좋아</a:t>
            </a:r>
            <a:r>
              <a:rPr lang="en-US" altLang="ko-KR" sz="14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ea typeface="나눔스퀘어라운드 ExtraBold" panose="020B0600000101010101" pitchFamily="50" charset="-127"/>
              </a:rPr>
              <a:t>해서</a:t>
            </a:r>
            <a:r>
              <a:rPr lang="en-US" altLang="ko-KR" sz="1400" b="1" dirty="0">
                <a:ea typeface="나눔스퀘어라운드 ExtraBold" panose="020B0600000101010101" pitchFamily="50" charset="-127"/>
              </a:rPr>
              <a:t>,</a:t>
            </a:r>
            <a:r>
              <a:rPr lang="ko-KR" altLang="en-US" sz="1400" b="1" dirty="0">
                <a:ea typeface="나눔스퀘어라운드 ExtraBold" panose="020B0600000101010101" pitchFamily="50" charset="-127"/>
              </a:rPr>
              <a:t>매일</a:t>
            </a:r>
            <a:r>
              <a:rPr lang="en-US" altLang="ko-KR" sz="14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b="1" dirty="0">
                <a:ea typeface="나눔스퀘어라운드 ExtraBold" panose="020B0600000101010101" pitchFamily="50" charset="-127"/>
              </a:rPr>
              <a:t>먹습니다</a:t>
            </a:r>
            <a:r>
              <a:rPr lang="en-US" altLang="ko-KR" sz="1400" b="1" dirty="0">
                <a:ea typeface="나눔스퀘어라운드 ExtraBold" panose="020B0600000101010101" pitchFamily="50" charset="-127"/>
              </a:rPr>
              <a:t>.</a:t>
            </a:r>
            <a:endParaRPr lang="ko-KR" altLang="en-US" sz="14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89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1119098" y="989355"/>
            <a:ext cx="507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 핫 인코딩으로 토큰들을 숫자로 바꾸어 보세요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08004026-8693-45F1-8630-3C1108437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036940"/>
              </p:ext>
            </p:extLst>
          </p:nvPr>
        </p:nvGraphicFramePr>
        <p:xfrm>
          <a:off x="462440" y="1681041"/>
          <a:ext cx="6390319" cy="2058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288">
                  <a:extLst>
                    <a:ext uri="{9D8B030D-6E8A-4147-A177-3AD203B41FA5}">
                      <a16:colId xmlns:a16="http://schemas.microsoft.com/office/drawing/2014/main" val="4227715503"/>
                    </a:ext>
                  </a:extLst>
                </a:gridCol>
                <a:gridCol w="2102365">
                  <a:extLst>
                    <a:ext uri="{9D8B030D-6E8A-4147-A177-3AD203B41FA5}">
                      <a16:colId xmlns:a16="http://schemas.microsoft.com/office/drawing/2014/main" val="226370053"/>
                    </a:ext>
                  </a:extLst>
                </a:gridCol>
                <a:gridCol w="2928666">
                  <a:extLst>
                    <a:ext uri="{9D8B030D-6E8A-4147-A177-3AD203B41FA5}">
                      <a16:colId xmlns:a16="http://schemas.microsoft.com/office/drawing/2014/main" val="2019045087"/>
                    </a:ext>
                  </a:extLst>
                </a:gridCol>
              </a:tblGrid>
              <a:tr h="211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숫자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89535"/>
                  </a:ext>
                </a:extLst>
              </a:tr>
              <a:tr h="363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희석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(1,0,0,0,0,0,0,0,0,0)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62542"/>
                  </a:ext>
                </a:extLst>
              </a:tr>
              <a:tr h="363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(0,1,0,0,0,0,0,0,0,0)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685609"/>
                  </a:ext>
                </a:extLst>
              </a:tr>
              <a:tr h="363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는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(0,0,1,0,0,0,0,0,0,0)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659464"/>
                  </a:ext>
                </a:extLst>
              </a:tr>
              <a:tr h="363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햄버거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(0,0,0,1,0,0,0,0,0,0)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953340"/>
                  </a:ext>
                </a:extLst>
              </a:tr>
              <a:tr h="363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를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(0,0,0,0,1,0,0,0,0,0)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953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375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1119098" y="989355"/>
            <a:ext cx="507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 핫 인코딩으로 토큰들을 숫자로 바꾸어 보세요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08004026-8693-45F1-8630-3C1108437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766526"/>
              </p:ext>
            </p:extLst>
          </p:nvPr>
        </p:nvGraphicFramePr>
        <p:xfrm>
          <a:off x="462441" y="1681041"/>
          <a:ext cx="6390319" cy="2058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288">
                  <a:extLst>
                    <a:ext uri="{9D8B030D-6E8A-4147-A177-3AD203B41FA5}">
                      <a16:colId xmlns:a16="http://schemas.microsoft.com/office/drawing/2014/main" val="4227715503"/>
                    </a:ext>
                  </a:extLst>
                </a:gridCol>
                <a:gridCol w="2102365">
                  <a:extLst>
                    <a:ext uri="{9D8B030D-6E8A-4147-A177-3AD203B41FA5}">
                      <a16:colId xmlns:a16="http://schemas.microsoft.com/office/drawing/2014/main" val="226370053"/>
                    </a:ext>
                  </a:extLst>
                </a:gridCol>
                <a:gridCol w="2928666">
                  <a:extLst>
                    <a:ext uri="{9D8B030D-6E8A-4147-A177-3AD203B41FA5}">
                      <a16:colId xmlns:a16="http://schemas.microsoft.com/office/drawing/2014/main" val="2019045087"/>
                    </a:ext>
                  </a:extLst>
                </a:gridCol>
              </a:tblGrid>
              <a:tr h="211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숫자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89535"/>
                  </a:ext>
                </a:extLst>
              </a:tr>
              <a:tr h="363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너무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(0,0,0,0,0,1,0,0,0,0)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62542"/>
                  </a:ext>
                </a:extLst>
              </a:tr>
              <a:tr h="363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좋아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(0,0,0,0,0,0,1,0,0,0)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685609"/>
                  </a:ext>
                </a:extLst>
              </a:tr>
              <a:tr h="363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해서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(0,0,0,0,0,0,0,1,0,0)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659464"/>
                  </a:ext>
                </a:extLst>
              </a:tr>
              <a:tr h="363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매일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(0,0,0,0,0,0,0,0,1,0)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953340"/>
                  </a:ext>
                </a:extLst>
              </a:tr>
              <a:tr h="363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먹습니다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(0,0,0,0,0,0,0,0,0,1)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953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08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187E8-47F3-4D24-BB5A-F07672FBE513}"/>
              </a:ext>
            </a:extLst>
          </p:cNvPr>
          <p:cNvSpPr txBox="1"/>
          <p:nvPr/>
        </p:nvSpPr>
        <p:spPr>
          <a:xfrm>
            <a:off x="2008751" y="989355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데이터에서 특징 추출하기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702B5-CEE9-4C3E-8679-88E2FF70F77F}"/>
              </a:ext>
            </a:extLst>
          </p:cNvPr>
          <p:cNvSpPr txBox="1"/>
          <p:nvPr/>
        </p:nvSpPr>
        <p:spPr>
          <a:xfrm>
            <a:off x="1164397" y="2057400"/>
            <a:ext cx="21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약이 </a:t>
            </a:r>
            <a:r>
              <a:rPr lang="ko-KR" altLang="en-US" sz="18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쓰다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0B930-E0C6-4B15-A90C-BFD5CF958B29}"/>
              </a:ext>
            </a:extLst>
          </p:cNvPr>
          <p:cNvSpPr txBox="1"/>
          <p:nvPr/>
        </p:nvSpPr>
        <p:spPr>
          <a:xfrm>
            <a:off x="3950948" y="2057400"/>
            <a:ext cx="21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글을 </a:t>
            </a:r>
            <a:r>
              <a:rPr lang="ko-KR" altLang="en-US" sz="18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쓰다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CA285-3EB7-4832-A340-EE12C37C6FB3}"/>
              </a:ext>
            </a:extLst>
          </p:cNvPr>
          <p:cNvSpPr txBox="1"/>
          <p:nvPr/>
        </p:nvSpPr>
        <p:spPr>
          <a:xfrm>
            <a:off x="3251481" y="2057400"/>
            <a:ext cx="81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ea typeface="나눔스퀘어라운드 ExtraBold" panose="020B0600000101010101" pitchFamily="50" charset="-127"/>
              </a:rPr>
              <a:t>VS</a:t>
            </a:r>
            <a:endParaRPr lang="ko-KR" altLang="en-US" sz="18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395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187E8-47F3-4D24-BB5A-F07672FBE513}"/>
              </a:ext>
            </a:extLst>
          </p:cNvPr>
          <p:cNvSpPr txBox="1"/>
          <p:nvPr/>
        </p:nvSpPr>
        <p:spPr>
          <a:xfrm>
            <a:off x="2008751" y="989355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데이터에서 특징 추출하기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702B5-CEE9-4C3E-8679-88E2FF70F77F}"/>
              </a:ext>
            </a:extLst>
          </p:cNvPr>
          <p:cNvSpPr txBox="1"/>
          <p:nvPr/>
        </p:nvSpPr>
        <p:spPr>
          <a:xfrm>
            <a:off x="1164397" y="2057400"/>
            <a:ext cx="21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약이 쓰다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0B930-E0C6-4B15-A90C-BFD5CF958B29}"/>
              </a:ext>
            </a:extLst>
          </p:cNvPr>
          <p:cNvSpPr txBox="1"/>
          <p:nvPr/>
        </p:nvSpPr>
        <p:spPr>
          <a:xfrm>
            <a:off x="3950948" y="2057400"/>
            <a:ext cx="219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글을 쓰다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CA285-3EB7-4832-A340-EE12C37C6FB3}"/>
              </a:ext>
            </a:extLst>
          </p:cNvPr>
          <p:cNvSpPr txBox="1"/>
          <p:nvPr/>
        </p:nvSpPr>
        <p:spPr>
          <a:xfrm>
            <a:off x="3251481" y="2057400"/>
            <a:ext cx="81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ea typeface="나눔스퀘어라운드 ExtraBold" panose="020B0600000101010101" pitchFamily="50" charset="-127"/>
              </a:rPr>
              <a:t>VS</a:t>
            </a:r>
            <a:endParaRPr lang="ko-KR" altLang="en-US" sz="1800" b="1" dirty="0"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B7C05-F51F-43AB-8F04-6D5CB6D5572F}"/>
              </a:ext>
            </a:extLst>
          </p:cNvPr>
          <p:cNvSpPr txBox="1"/>
          <p:nvPr/>
        </p:nvSpPr>
        <p:spPr>
          <a:xfrm>
            <a:off x="2189890" y="2756113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문맥이나 상황 등의 특징 고려</a:t>
            </a:r>
          </a:p>
        </p:txBody>
      </p:sp>
    </p:spTree>
    <p:extLst>
      <p:ext uri="{BB962C8B-B14F-4D97-AF65-F5344CB8AC3E}">
        <p14:creationId xmlns:p14="http://schemas.microsoft.com/office/powerpoint/2010/main" val="12302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187E8-47F3-4D24-BB5A-F07672FBE513}"/>
              </a:ext>
            </a:extLst>
          </p:cNvPr>
          <p:cNvSpPr txBox="1"/>
          <p:nvPr/>
        </p:nvSpPr>
        <p:spPr>
          <a:xfrm>
            <a:off x="3011430" y="1312564"/>
            <a:ext cx="129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 처리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06A16-4E9F-48D9-8654-4D78F5689D72}"/>
              </a:ext>
            </a:extLst>
          </p:cNvPr>
          <p:cNvSpPr txBox="1"/>
          <p:nvPr/>
        </p:nvSpPr>
        <p:spPr>
          <a:xfrm>
            <a:off x="1817191" y="2057400"/>
            <a:ext cx="3680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컴퓨터가 인간의 언어를 인식하고 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목적에 맞게 처리할 수 있도록 하는 것</a:t>
            </a:r>
          </a:p>
        </p:txBody>
      </p:sp>
    </p:spTree>
    <p:extLst>
      <p:ext uri="{BB962C8B-B14F-4D97-AF65-F5344CB8AC3E}">
        <p14:creationId xmlns:p14="http://schemas.microsoft.com/office/powerpoint/2010/main" val="82762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00AD1B-2EE1-42B4-8E7E-E9FA46C5228E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EB7B0-CE1E-45F1-B9F1-1AA605F251E0}"/>
              </a:ext>
            </a:extLst>
          </p:cNvPr>
          <p:cNvSpPr txBox="1"/>
          <p:nvPr/>
        </p:nvSpPr>
        <p:spPr>
          <a:xfrm>
            <a:off x="738275" y="360869"/>
            <a:ext cx="583865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컴퓨터가 텍스트를 인식하는 방법과</a:t>
            </a:r>
            <a:endParaRPr lang="en-US" altLang="ko-KR" sz="2000" b="1" kern="100" dirty="0">
              <a:solidFill>
                <a:schemeClr val="bg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indent="0" algn="ctr" fontAlgn="base" latinLnBrk="1"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 합성에 대해 알아봅시다</a:t>
            </a:r>
            <a:endParaRPr lang="en-US" altLang="ko-KR" sz="2000" b="1" kern="100" dirty="0">
              <a:solidFill>
                <a:schemeClr val="bg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4B00B8-0F47-44B2-B1B0-09589454F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1" y="0"/>
            <a:ext cx="980523" cy="9805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432942-98F6-4826-AAE3-5EADBE68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07" b="99535" l="6667" r="92000">
                        <a14:foregroundMark x1="59556" y1="43101" x2="61000" y2="47442"/>
                        <a14:foregroundMark x1="56667" y1="9767" x2="60333" y2="9302"/>
                        <a14:foregroundMark x1="53889" y1="73953" x2="72667" y2="89922"/>
                        <a14:foregroundMark x1="68222" y1="64186" x2="79333" y2="90233"/>
                        <a14:foregroundMark x1="79000" y1="69457" x2="86333" y2="83256"/>
                        <a14:foregroundMark x1="86333" y1="83256" x2="86333" y2="83566"/>
                        <a14:foregroundMark x1="66222" y1="62171" x2="71000" y2="79845"/>
                        <a14:foregroundMark x1="71000" y1="79845" x2="71556" y2="88372"/>
                        <a14:foregroundMark x1="58667" y1="65736" x2="60111" y2="90233"/>
                        <a14:foregroundMark x1="52444" y1="65736" x2="51889" y2="90233"/>
                        <a14:foregroundMark x1="43444" y1="73488" x2="52111" y2="97054"/>
                        <a14:foregroundMark x1="29064" y1="72248" x2="31111" y2="73798"/>
                        <a14:foregroundMark x1="28450" y1="71783" x2="29064" y2="72248"/>
                        <a14:foregroundMark x1="27836" y1="71318" x2="28450" y2="71783"/>
                        <a14:foregroundMark x1="27222" y1="70853" x2="27836" y2="71318"/>
                        <a14:foregroundMark x1="31183" y1="72248" x2="32333" y2="74419"/>
                        <a14:foregroundMark x1="30937" y1="71783" x2="31183" y2="72248"/>
                        <a14:foregroundMark x1="30444" y1="70853" x2="30609" y2="71163"/>
                        <a14:foregroundMark x1="17667" y1="49922" x2="19000" y2="69457"/>
                        <a14:foregroundMark x1="13222" y1="44651" x2="16111" y2="66202"/>
                        <a14:foregroundMark x1="11444" y1="57364" x2="12778" y2="71938"/>
                        <a14:foregroundMark x1="8778" y1="48372" x2="9889" y2="54419"/>
                        <a14:foregroundMark x1="8111" y1="38915" x2="8667" y2="51783"/>
                        <a14:foregroundMark x1="46222" y1="74419" x2="61000" y2="72248"/>
                        <a14:foregroundMark x1="61000" y1="72248" x2="62889" y2="72558"/>
                        <a14:foregroundMark x1="60111" y1="61705" x2="66222" y2="85581"/>
                        <a14:foregroundMark x1="73556" y1="68372" x2="79333" y2="89147"/>
                        <a14:foregroundMark x1="79444" y1="74574" x2="85667" y2="92403"/>
                        <a14:foregroundMark x1="87444" y1="80000" x2="86778" y2="93023"/>
                        <a14:foregroundMark x1="87444" y1="77519" x2="85889" y2="94419"/>
                        <a14:foregroundMark x1="85889" y1="94419" x2="84444" y2="94884"/>
                        <a14:foregroundMark x1="84111" y1="73023" x2="88556" y2="80775"/>
                        <a14:foregroundMark x1="90444" y1="79070" x2="89333" y2="95504"/>
                        <a14:foregroundMark x1="92222" y1="83721" x2="91111" y2="92248"/>
                        <a14:foregroundMark x1="92333" y1="86667" x2="90111" y2="96589"/>
                        <a14:foregroundMark x1="90778" y1="97054" x2="76444" y2="95349"/>
                        <a14:foregroundMark x1="60222" y1="78915" x2="45444" y2="75039"/>
                        <a14:foregroundMark x1="45444" y1="75039" x2="43000" y2="76589"/>
                        <a14:foregroundMark x1="49333" y1="69302" x2="37778" y2="74729"/>
                        <a14:foregroundMark x1="37778" y1="74729" x2="36667" y2="77519"/>
                        <a14:foregroundMark x1="31021" y1="72248" x2="32556" y2="77674"/>
                        <a14:foregroundMark x1="30889" y1="71783" x2="31021" y2="72248"/>
                        <a14:foregroundMark x1="50333" y1="93023" x2="64667" y2="97054"/>
                        <a14:foregroundMark x1="56667" y1="96124" x2="69333" y2="97984"/>
                        <a14:foregroundMark x1="44778" y1="92248" x2="46000" y2="95969"/>
                        <a14:foregroundMark x1="35000" y1="97519" x2="36333" y2="99535"/>
                        <a14:foregroundMark x1="7333" y1="66357" x2="7466" y2="68682"/>
                        <a14:foregroundMark x1="7222" y1="37519" x2="8333" y2="40620"/>
                        <a14:foregroundMark x1="6667" y1="36589" x2="7778" y2="42791"/>
                        <a14:foregroundMark x1="56667" y1="8217" x2="58778" y2="9147"/>
                        <a14:foregroundMark x1="8667" y1="69612" x2="8000" y2="71163"/>
                        <a14:foregroundMark x1="30667" y1="73023" x2="31556" y2="72558"/>
                        <a14:foregroundMark x1="31333" y1="72403" x2="30444" y2="72868"/>
                        <a14:foregroundMark x1="30000" y1="71628" x2="30000" y2="71628"/>
                        <a14:foregroundMark x1="29889" y1="71783" x2="30222" y2="71938"/>
                        <a14:backgroundMark x1="7333" y1="68837" x2="7333" y2="68837"/>
                        <a14:backgroundMark x1="7556" y1="68837" x2="7556" y2="68837"/>
                        <a14:backgroundMark x1="7444" y1="68682" x2="7444" y2="68682"/>
                        <a14:backgroundMark x1="30778" y1="71783" x2="30778" y2="71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138" y="2415540"/>
            <a:ext cx="2371062" cy="16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0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5DD8A9-5782-47FD-B2FA-B3391AC7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1244600"/>
            <a:ext cx="6086475" cy="21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20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8D39D-75C7-4974-A6C1-35BB93E2EB0E}"/>
              </a:ext>
            </a:extLst>
          </p:cNvPr>
          <p:cNvSpPr txBox="1"/>
          <p:nvPr/>
        </p:nvSpPr>
        <p:spPr>
          <a:xfrm>
            <a:off x="3116426" y="79323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 합성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5C7C1A-3BA3-4A31-A3D9-22F66837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403099"/>
            <a:ext cx="6381750" cy="207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33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7CB705-A7F4-4465-8FDD-F74E9EC98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82" y="1263650"/>
            <a:ext cx="4465637" cy="19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40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DEA21-69FC-4B14-917F-78B7EFD4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19" y="977900"/>
            <a:ext cx="4919476" cy="4070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211245-1332-46BA-B8C1-4FA8D66C1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819" y="1628662"/>
            <a:ext cx="4887561" cy="19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15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D37B7C-C488-4D50-B598-395B98FE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85" y="977900"/>
            <a:ext cx="4604629" cy="26197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4C5DEA-DE72-48C2-A22E-CF231ACD0590}"/>
              </a:ext>
            </a:extLst>
          </p:cNvPr>
          <p:cNvSpPr/>
          <p:nvPr/>
        </p:nvSpPr>
        <p:spPr>
          <a:xfrm>
            <a:off x="2325059" y="1840765"/>
            <a:ext cx="786329" cy="113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7B78BB-E312-43F6-96E2-D7B0F2D10625}"/>
              </a:ext>
            </a:extLst>
          </p:cNvPr>
          <p:cNvSpPr/>
          <p:nvPr/>
        </p:nvSpPr>
        <p:spPr>
          <a:xfrm>
            <a:off x="3812341" y="2857366"/>
            <a:ext cx="1620720" cy="290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655D35-F99A-4115-BE2B-2F843B4E63BF}"/>
              </a:ext>
            </a:extLst>
          </p:cNvPr>
          <p:cNvSpPr/>
          <p:nvPr/>
        </p:nvSpPr>
        <p:spPr>
          <a:xfrm>
            <a:off x="4751663" y="3254137"/>
            <a:ext cx="605198" cy="259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328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4B2C3C-F301-4957-868F-2A2F1F0D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36" y="977900"/>
            <a:ext cx="6159640" cy="267867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48C451-8903-4667-AF95-61B47FA6E20C}"/>
              </a:ext>
            </a:extLst>
          </p:cNvPr>
          <p:cNvSpPr/>
          <p:nvPr/>
        </p:nvSpPr>
        <p:spPr>
          <a:xfrm>
            <a:off x="4149969" y="1314008"/>
            <a:ext cx="2703007" cy="1822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924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BA2BD9-1F4D-48C1-B2C6-D0E4BBB42449}"/>
              </a:ext>
            </a:extLst>
          </p:cNvPr>
          <p:cNvSpPr txBox="1"/>
          <p:nvPr/>
        </p:nvSpPr>
        <p:spPr>
          <a:xfrm>
            <a:off x="1533646" y="1579804"/>
            <a:ext cx="4247907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컴퓨터는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텍스트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어떻게 인식할까요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DB65D-BA7E-423A-AD2F-6687D93F2FD0}"/>
              </a:ext>
            </a:extLst>
          </p:cNvPr>
          <p:cNvSpPr txBox="1"/>
          <p:nvPr/>
        </p:nvSpPr>
        <p:spPr>
          <a:xfrm>
            <a:off x="950837" y="2109501"/>
            <a:ext cx="5413525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텍스트를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</a:t>
            </a:r>
            <a:r>
              <a:rPr lang="en-US" altLang="ko-KR" sz="16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), ( </a:t>
            </a:r>
            <a:r>
              <a:rPr lang="en-US" altLang="ko-KR" sz="16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)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숫자 형태로 처리한 뒤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데이터에서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)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을 추출하여 어떤 텍스트인지 인식합니다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220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BA2BD9-1F4D-48C1-B2C6-D0E4BBB42449}"/>
              </a:ext>
            </a:extLst>
          </p:cNvPr>
          <p:cNvSpPr txBox="1"/>
          <p:nvPr/>
        </p:nvSpPr>
        <p:spPr>
          <a:xfrm>
            <a:off x="1533646" y="1579804"/>
            <a:ext cx="4247907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컴퓨터는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텍스트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어떻게 인식할까요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DB65D-BA7E-423A-AD2F-6687D93F2FD0}"/>
              </a:ext>
            </a:extLst>
          </p:cNvPr>
          <p:cNvSpPr txBox="1"/>
          <p:nvPr/>
        </p:nvSpPr>
        <p:spPr>
          <a:xfrm>
            <a:off x="950837" y="2109501"/>
            <a:ext cx="5413525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텍스트를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</a:t>
            </a:r>
            <a:r>
              <a:rPr lang="en-US" altLang="ko-KR" sz="16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), ( </a:t>
            </a:r>
            <a:r>
              <a:rPr lang="en-US" altLang="ko-KR" sz="16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)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숫자 형태로 처리한 뒤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데이터에서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)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을 추출하여 어떤 텍스트인지 인식합니다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A482B-234D-4D74-848F-046142141D61}"/>
              </a:ext>
            </a:extLst>
          </p:cNvPr>
          <p:cNvSpPr txBox="1"/>
          <p:nvPr/>
        </p:nvSpPr>
        <p:spPr>
          <a:xfrm>
            <a:off x="2559401" y="2190666"/>
            <a:ext cx="342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391080-6796-41C5-A58E-75072F78EC97}"/>
              </a:ext>
            </a:extLst>
          </p:cNvPr>
          <p:cNvSpPr/>
          <p:nvPr/>
        </p:nvSpPr>
        <p:spPr>
          <a:xfrm>
            <a:off x="3160321" y="218380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F158FB-E6DB-4135-99A3-F6A09B2851C0}"/>
              </a:ext>
            </a:extLst>
          </p:cNvPr>
          <p:cNvSpPr/>
          <p:nvPr/>
        </p:nvSpPr>
        <p:spPr>
          <a:xfrm>
            <a:off x="2140989" y="2549945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10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4A91F-DC9E-4EA2-98FB-4FC5361D300A}"/>
              </a:ext>
            </a:extLst>
          </p:cNvPr>
          <p:cNvSpPr txBox="1"/>
          <p:nvPr/>
        </p:nvSpPr>
        <p:spPr>
          <a:xfrm>
            <a:off x="347769" y="1397673"/>
            <a:ext cx="6619662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컴퓨터가 인간의 언어를 인식하고 목적에 맞게 처리할 수 있도록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하는 것을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E283E-7989-412C-834B-5BF71DB5FEB1}"/>
              </a:ext>
            </a:extLst>
          </p:cNvPr>
          <p:cNvSpPr txBox="1"/>
          <p:nvPr/>
        </p:nvSpPr>
        <p:spPr>
          <a:xfrm>
            <a:off x="1002997" y="2603556"/>
            <a:ext cx="5309206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텍스트 데이터를 사람의 목소리로 바꾸는 인공지능 기술을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42D4E-805C-401C-A7A6-F2BD88C01845}"/>
              </a:ext>
            </a:extLst>
          </p:cNvPr>
          <p:cNvSpPr txBox="1"/>
          <p:nvPr/>
        </p:nvSpPr>
        <p:spPr>
          <a:xfrm>
            <a:off x="2046188" y="1854034"/>
            <a:ext cx="3222825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FF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    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0EA298-EB03-418B-9CC7-E6BF7B0B5B26}"/>
              </a:ext>
            </a:extLst>
          </p:cNvPr>
          <p:cNvSpPr/>
          <p:nvPr/>
        </p:nvSpPr>
        <p:spPr>
          <a:xfrm>
            <a:off x="2085950" y="3139069"/>
            <a:ext cx="3143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          )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이라고 합니다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5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4A91F-DC9E-4EA2-98FB-4FC5361D300A}"/>
              </a:ext>
            </a:extLst>
          </p:cNvPr>
          <p:cNvSpPr txBox="1"/>
          <p:nvPr/>
        </p:nvSpPr>
        <p:spPr>
          <a:xfrm>
            <a:off x="347769" y="1397673"/>
            <a:ext cx="6619662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컴퓨터가 인간의 언어를 인식하고 목적에 맞게 처리할 수 있도록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하는 것을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E283E-7989-412C-834B-5BF71DB5FEB1}"/>
              </a:ext>
            </a:extLst>
          </p:cNvPr>
          <p:cNvSpPr txBox="1"/>
          <p:nvPr/>
        </p:nvSpPr>
        <p:spPr>
          <a:xfrm>
            <a:off x="1002997" y="2603556"/>
            <a:ext cx="5309206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텍스트 데이터를 사람의 목소리로 바꾸는 인공지능 기술을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42D4E-805C-401C-A7A6-F2BD88C01845}"/>
              </a:ext>
            </a:extLst>
          </p:cNvPr>
          <p:cNvSpPr txBox="1"/>
          <p:nvPr/>
        </p:nvSpPr>
        <p:spPr>
          <a:xfrm>
            <a:off x="2046188" y="1854034"/>
            <a:ext cx="3222825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FF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    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합니다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0EA298-EB03-418B-9CC7-E6BF7B0B5B26}"/>
              </a:ext>
            </a:extLst>
          </p:cNvPr>
          <p:cNvSpPr/>
          <p:nvPr/>
        </p:nvSpPr>
        <p:spPr>
          <a:xfrm>
            <a:off x="2085950" y="3139069"/>
            <a:ext cx="3143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          )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이라고 합니다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dirty="0"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4BD416-9405-471F-B239-89D65C8AF22E}"/>
              </a:ext>
            </a:extLst>
          </p:cNvPr>
          <p:cNvSpPr/>
          <p:nvPr/>
        </p:nvSpPr>
        <p:spPr>
          <a:xfrm>
            <a:off x="2600388" y="1955365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자연어 처리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7A5099-39BB-4103-B861-36656373F371}"/>
              </a:ext>
            </a:extLst>
          </p:cNvPr>
          <p:cNvSpPr/>
          <p:nvPr/>
        </p:nvSpPr>
        <p:spPr>
          <a:xfrm>
            <a:off x="2600388" y="3131749"/>
            <a:ext cx="928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음성합성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67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217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00A854-0D96-423E-80D1-E211438DC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770" y="1113176"/>
            <a:ext cx="4143992" cy="4401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E409BB-A6DB-456C-BC99-809416A6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70" y="1663192"/>
            <a:ext cx="4245455" cy="741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4CBF9-EDEE-4323-9D5A-78B1EBF53E57}"/>
              </a:ext>
            </a:extLst>
          </p:cNvPr>
          <p:cNvSpPr txBox="1"/>
          <p:nvPr/>
        </p:nvSpPr>
        <p:spPr>
          <a:xfrm>
            <a:off x="929152" y="2708057"/>
            <a:ext cx="521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네이버에서 </a:t>
            </a:r>
            <a:r>
              <a:rPr lang="ko-KR" altLang="en-US" sz="1800" b="1" dirty="0" err="1">
                <a:solidFill>
                  <a:srgbClr val="28D06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파파고</a:t>
            </a:r>
            <a:r>
              <a:rPr lang="ko-KR" altLang="en-US" sz="1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라고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검색하고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 err="1">
                <a:solidFill>
                  <a:srgbClr val="05D68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파파고</a:t>
            </a:r>
            <a:r>
              <a:rPr lang="ko-KR" altLang="en-US" sz="1800" b="1" dirty="0">
                <a:solidFill>
                  <a:srgbClr val="05D68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사이트에 접속하세요</a:t>
            </a:r>
          </a:p>
        </p:txBody>
      </p:sp>
    </p:spTree>
    <p:extLst>
      <p:ext uri="{BB962C8B-B14F-4D97-AF65-F5344CB8AC3E}">
        <p14:creationId xmlns:p14="http://schemas.microsoft.com/office/powerpoint/2010/main" val="4194495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6E43ABE-ACC6-405A-AC3A-110775F16617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EF509-9410-404B-A968-4D009F6C3DFA}"/>
              </a:ext>
            </a:extLst>
          </p:cNvPr>
          <p:cNvSpPr txBox="1"/>
          <p:nvPr/>
        </p:nvSpPr>
        <p:spPr>
          <a:xfrm>
            <a:off x="553673" y="495754"/>
            <a:ext cx="620785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나만의 번역기 프로그램을 만들어 봅시다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30B312-FD37-40DD-9B24-CFFBA84E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38098"/>
            <a:ext cx="939802" cy="9398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1D6463-65DE-4659-A22D-099729D7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5" y="2313146"/>
            <a:ext cx="2771775" cy="18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0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F0FBE-63F8-4070-9634-FB6473C7192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1D780-5DAF-4E18-8CA3-6578CE8FC72A}"/>
              </a:ext>
            </a:extLst>
          </p:cNvPr>
          <p:cNvSpPr txBox="1"/>
          <p:nvPr/>
        </p:nvSpPr>
        <p:spPr>
          <a:xfrm>
            <a:off x="1453670" y="2099784"/>
            <a:ext cx="493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어떻게 텍스트를 인식하나요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 합성은 어떤 인공지능 기술인가요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82B3F-773C-47CB-8A99-092B3B13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8" y="2099784"/>
            <a:ext cx="924650" cy="923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C81D8-795A-4B1C-941B-471D2196BD32}"/>
              </a:ext>
            </a:extLst>
          </p:cNvPr>
          <p:cNvSpPr txBox="1"/>
          <p:nvPr/>
        </p:nvSpPr>
        <p:spPr>
          <a:xfrm>
            <a:off x="1470816" y="1346365"/>
            <a:ext cx="437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</a:p>
        </p:txBody>
      </p:sp>
      <p:cxnSp>
        <p:nvCxnSpPr>
          <p:cNvPr id="7" name="직선 연결선[R] 11">
            <a:extLst>
              <a:ext uri="{FF2B5EF4-FFF2-40B4-BE49-F238E27FC236}">
                <a16:creationId xmlns:a16="http://schemas.microsoft.com/office/drawing/2014/main" id="{0B0ED8E8-077A-4706-9D3C-677BA8857C15}"/>
              </a:ext>
            </a:extLst>
          </p:cNvPr>
          <p:cNvCxnSpPr>
            <a:cxnSpLocks/>
          </p:cNvCxnSpPr>
          <p:nvPr/>
        </p:nvCxnSpPr>
        <p:spPr>
          <a:xfrm>
            <a:off x="1819922" y="184821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4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4BFDA7-7634-4C6A-BBD2-1B3D3D366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93" y="877443"/>
            <a:ext cx="3844411" cy="26478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66BF80E-665D-491A-B57A-3EFD851F22DA}"/>
              </a:ext>
            </a:extLst>
          </p:cNvPr>
          <p:cNvSpPr/>
          <p:nvPr/>
        </p:nvSpPr>
        <p:spPr>
          <a:xfrm>
            <a:off x="2816311" y="3735714"/>
            <a:ext cx="168257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http://naver.me/xtbMUj9I</a:t>
            </a:r>
            <a:endParaRPr lang="ko-KR" altLang="en-US" sz="9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11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A4B27-B1D7-4738-8F53-1DB60296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83" y="1066799"/>
            <a:ext cx="2368395" cy="260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9EDFF8-8BB8-454B-ACA8-984581A61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025" y="1069949"/>
            <a:ext cx="2143492" cy="26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05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A19F09-4EC7-486E-9E4D-FBA21D41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1" y="1437609"/>
            <a:ext cx="2150632" cy="15298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EECA0B-2322-4416-96F0-32484B3A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949" y="726885"/>
            <a:ext cx="1646053" cy="31987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95999E-3E6D-423A-BA03-36D62B96C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679" y="1119625"/>
            <a:ext cx="1883679" cy="22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5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8A903-33DF-44FC-91D7-AB7FACA5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24" y="1504870"/>
            <a:ext cx="2322204" cy="17051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745479-13E4-4654-B3E0-C90BD376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678" y="881849"/>
            <a:ext cx="1593298" cy="261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07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7B90B-F164-4C44-852D-51FA688DB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94" y="830809"/>
            <a:ext cx="2029013" cy="10360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EDB956-5FDB-453E-A7BC-B5E5F2A30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528" y="2268834"/>
            <a:ext cx="4584144" cy="14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9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1B1828-83D4-4380-962C-F945CA04D17E}"/>
              </a:ext>
            </a:extLst>
          </p:cNvPr>
          <p:cNvSpPr/>
          <p:nvPr/>
        </p:nvSpPr>
        <p:spPr>
          <a:xfrm>
            <a:off x="0" y="977900"/>
            <a:ext cx="185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외국인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0D95A7-36E7-46AD-9479-F8B3FBBA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13" y="1776412"/>
            <a:ext cx="27717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38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28C8C-6DE0-4564-A34C-D14CAA1B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400" y="1609725"/>
            <a:ext cx="2896400" cy="9286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F51B66-9975-4CBD-9BF0-0394E286EB30}"/>
              </a:ext>
            </a:extLst>
          </p:cNvPr>
          <p:cNvSpPr/>
          <p:nvPr/>
        </p:nvSpPr>
        <p:spPr>
          <a:xfrm>
            <a:off x="0" y="977900"/>
            <a:ext cx="185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외국인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785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A96010-6654-4913-A535-1F560BD3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914525"/>
            <a:ext cx="4648200" cy="285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B43D1DB-DA63-4B9A-B11C-D3F9F40DAA0C}"/>
              </a:ext>
            </a:extLst>
          </p:cNvPr>
          <p:cNvSpPr/>
          <p:nvPr/>
        </p:nvSpPr>
        <p:spPr>
          <a:xfrm>
            <a:off x="0" y="977900"/>
            <a:ext cx="185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외국인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913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217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715506-C3CF-4187-A9CE-6DDF431B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76" y="977900"/>
            <a:ext cx="5366449" cy="286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39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BCE5A-DE8E-406D-91B9-C00A30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3" y="1698879"/>
            <a:ext cx="5057775" cy="9040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652A20-1ABE-4968-96FB-8D011DABD4B3}"/>
              </a:ext>
            </a:extLst>
          </p:cNvPr>
          <p:cNvSpPr/>
          <p:nvPr/>
        </p:nvSpPr>
        <p:spPr>
          <a:xfrm>
            <a:off x="0" y="977900"/>
            <a:ext cx="185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외국인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599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16AD2E-D46D-4AF9-BE91-8A99C3B02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6" y="1532691"/>
            <a:ext cx="5391149" cy="12467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7B3FC-8439-4CB9-954A-E03A0BF33FC9}"/>
              </a:ext>
            </a:extLst>
          </p:cNvPr>
          <p:cNvSpPr/>
          <p:nvPr/>
        </p:nvSpPr>
        <p:spPr>
          <a:xfrm>
            <a:off x="0" y="977900"/>
            <a:ext cx="185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외국인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446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0DADB7-7B31-49E9-97ED-257D1E348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81" y="1441032"/>
            <a:ext cx="5333238" cy="15133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0F649CE-44A5-4F38-8BCA-DD102C795A2F}"/>
              </a:ext>
            </a:extLst>
          </p:cNvPr>
          <p:cNvSpPr/>
          <p:nvPr/>
        </p:nvSpPr>
        <p:spPr>
          <a:xfrm>
            <a:off x="0" y="977900"/>
            <a:ext cx="185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외국인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212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C4B6A5-4EFD-490B-B4BF-8EAD7C1CF7E1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학생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7CF977-7758-414A-937B-E95E94623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334" y="1809020"/>
            <a:ext cx="2726532" cy="4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15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C5983A-AD18-4F15-AEC2-90306B03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728116"/>
            <a:ext cx="3886200" cy="6585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37C95A4-E13C-4A1B-9C60-33275945D79F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학생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087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B21FAB-368B-4A90-A65C-45501C63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577474"/>
            <a:ext cx="4000500" cy="9598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88C9C97-70AF-4EFB-9EAE-22756F7B9376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학생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143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E1F843-C57C-48B6-BE8C-A613FBDBB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1836171"/>
            <a:ext cx="2171700" cy="4511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51E2A75-26B2-48CA-A89F-9B27DA95AB35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학생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287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80A26A-B657-4B62-A30D-DB9D9115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44" y="1704477"/>
            <a:ext cx="3109912" cy="7058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9779C71-69F9-4187-A32E-5FCA7873FCFC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학생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823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852860-C344-4FC1-AE49-376C0CFA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89" y="1532056"/>
            <a:ext cx="3269622" cy="10506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A063E0-A405-4F2B-A4C2-A29FCAFF4DB9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학생 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707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9940A-A614-4BE5-9FFC-6E835E1A5F46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EB2250-0AEA-4C13-B4A0-0B51912F8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1815438"/>
            <a:ext cx="2066925" cy="4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0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7E54C-3307-4746-901E-515086161CAF}"/>
              </a:ext>
            </a:extLst>
          </p:cNvPr>
          <p:cNvSpPr txBox="1"/>
          <p:nvPr/>
        </p:nvSpPr>
        <p:spPr>
          <a:xfrm>
            <a:off x="1831619" y="1305318"/>
            <a:ext cx="365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인공지능 기술이 들어있을까요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859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93ED76-5186-4948-B534-B43F05BF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562" y="1914525"/>
            <a:ext cx="1362075" cy="285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562C84-82BA-4F9C-AEB5-35BE3BBB3088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628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D7F930-929E-4490-B9FB-37ABA0186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1914525"/>
            <a:ext cx="3028950" cy="285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DC0557-3C6E-4F92-9D4C-529DA3EF93F1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353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327DD8-23E3-4D70-B889-F2077FC2B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26013"/>
            <a:ext cx="3657600" cy="10627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C65AE0-678A-4BDF-AA7E-0EC40913E68F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842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4BF204-5351-48EC-823B-5FD809189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1881201"/>
            <a:ext cx="1695450" cy="4119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EE4FBF4-57E8-4421-9D44-A6D0848EA5C1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064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3ED67A-3DE6-43EA-9027-3481C1F8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35" y="1518800"/>
            <a:ext cx="4036253" cy="10771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F8DD283-9D99-4D2F-8C39-E396CF49DFA4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60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0AE041-0A7D-461C-BA26-6083668E1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69" y="1823661"/>
            <a:ext cx="4233862" cy="7908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06DAE1-25A8-445A-9512-1A4375D25ECB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209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F44FDE-177D-4D93-A405-0E9F4DE39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304" y="1015414"/>
            <a:ext cx="3128593" cy="28363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F869E6-7647-4F09-B0B2-5B057B8A8D10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628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128C27-FCF7-44A7-A3D5-54DE4B93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28" y="881491"/>
            <a:ext cx="3060144" cy="29664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BF0AA0-F6F0-4693-9370-90518EE4AE54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412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7AB9D9-6141-4AE6-BB42-40EFDEAC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45" y="772978"/>
            <a:ext cx="2970311" cy="30749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AA4FCD1-89E5-47E6-BD92-A8DED299467B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190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058A56-97BD-4B4D-B270-06C05CB8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85" y="1814573"/>
            <a:ext cx="2244830" cy="4905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DC1927-4BAF-42F1-8A44-3571288C56E8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88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2B8ED2-F891-40DE-A7FA-D6BEA7227B2A}"/>
              </a:ext>
            </a:extLst>
          </p:cNvPr>
          <p:cNvSpPr txBox="1"/>
          <p:nvPr/>
        </p:nvSpPr>
        <p:spPr>
          <a:xfrm>
            <a:off x="1831619" y="1305318"/>
            <a:ext cx="365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인공지능 기술이 들어있을까요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95546-866A-46E6-95EE-957552BB205D}"/>
              </a:ext>
            </a:extLst>
          </p:cNvPr>
          <p:cNvSpPr txBox="1"/>
          <p:nvPr/>
        </p:nvSpPr>
        <p:spPr>
          <a:xfrm>
            <a:off x="1276178" y="2003734"/>
            <a:ext cx="47628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ea typeface="나눔스퀘어라운드 ExtraBold" panose="020B0600000101010101" pitchFamily="50" charset="-127"/>
              </a:rPr>
              <a:t>한 언어에서 다른 언어로 바꾸는</a:t>
            </a:r>
            <a:endParaRPr lang="en-US" altLang="ko-KR" sz="2800" b="1" dirty="0"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번역</a:t>
            </a:r>
            <a:r>
              <a:rPr lang="ko-KR" altLang="en-US" sz="2800" b="1" dirty="0">
                <a:ea typeface="나눔스퀘어라운드 ExtraBold" panose="020B0600000101010101" pitchFamily="50" charset="-127"/>
              </a:rPr>
              <a:t>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815AE9-59C0-456F-B580-670A2233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1" y="2002578"/>
            <a:ext cx="766594" cy="7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17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FE488-A8E9-47E3-9366-1A311518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1556829"/>
            <a:ext cx="3409950" cy="10011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0F7BE7-42C8-4BC1-876D-4013A2912868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9865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F349A-6F91-4458-B4EB-952DD71EC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878" y="847534"/>
            <a:ext cx="3005443" cy="30003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84EDBC-7929-4E99-B8C4-62C7D64D6C48}"/>
              </a:ext>
            </a:extLst>
          </p:cNvPr>
          <p:cNvSpPr/>
          <p:nvPr/>
        </p:nvSpPr>
        <p:spPr>
          <a:xfrm>
            <a:off x="0" y="977900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번역기 오브젝트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73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664197040">
            <a:extLst>
              <a:ext uri="{FF2B5EF4-FFF2-40B4-BE49-F238E27FC236}">
                <a16:creationId xmlns:a16="http://schemas.microsoft.com/office/drawing/2014/main" id="{BBAA9939-517B-4C05-9037-DBE8CA82E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40" y="1213338"/>
            <a:ext cx="3685264" cy="16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78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9CC7C-80BC-4D52-8607-1296B479327C}"/>
              </a:ext>
            </a:extLst>
          </p:cNvPr>
          <p:cNvSpPr txBox="1"/>
          <p:nvPr/>
        </p:nvSpPr>
        <p:spPr>
          <a:xfrm>
            <a:off x="772206" y="1964558"/>
            <a:ext cx="6704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시간에 만든 작품은 엔트리의 어떤 인공지능 관련 기능을 사용하였나요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작품을 만들면서 어떤 생각이 </a:t>
            </a:r>
            <a:r>
              <a:rPr lang="ko-KR" altLang="en-US" sz="14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60B01-74F1-4CA1-98A6-E3BB0933A7CC}"/>
              </a:ext>
            </a:extLst>
          </p:cNvPr>
          <p:cNvSpPr txBox="1"/>
          <p:nvPr/>
        </p:nvSpPr>
        <p:spPr>
          <a:xfrm>
            <a:off x="1830239" y="1178104"/>
            <a:ext cx="365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프로그램에 대해 이야기해봅시다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9385D785-CBBC-49D6-96C5-FC546DC7CBAE}"/>
              </a:ext>
            </a:extLst>
          </p:cNvPr>
          <p:cNvCxnSpPr>
            <a:cxnSpLocks/>
          </p:cNvCxnSpPr>
          <p:nvPr/>
        </p:nvCxnSpPr>
        <p:spPr>
          <a:xfrm>
            <a:off x="1819922" y="167318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86A9644-23F1-4CAD-9CA9-EF08AEB9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116" y="2782716"/>
            <a:ext cx="1332084" cy="13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38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43637D-6640-4CFC-9CE3-E6E2F39EEEEE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37E1D-9AA6-4607-B80F-B438E4573A56}"/>
              </a:ext>
            </a:extLst>
          </p:cNvPr>
          <p:cNvSpPr txBox="1"/>
          <p:nvPr/>
        </p:nvSpPr>
        <p:spPr>
          <a:xfrm>
            <a:off x="553673" y="595292"/>
            <a:ext cx="620785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나만의 번역기 프로그램을 발전시켜 봅시다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14B2E8-D2EA-490D-ABEE-00DAB22A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21" y="2384206"/>
            <a:ext cx="2055533" cy="14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115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1497013" y="1173559"/>
            <a:ext cx="43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945094" y="1959445"/>
            <a:ext cx="3431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8A05F970-E9B6-47EE-B0D5-745B9BE25546}"/>
              </a:ext>
            </a:extLst>
          </p:cNvPr>
          <p:cNvCxnSpPr>
            <a:cxnSpLocks/>
          </p:cNvCxnSpPr>
          <p:nvPr/>
        </p:nvCxnSpPr>
        <p:spPr>
          <a:xfrm>
            <a:off x="1823166" y="1703337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705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375C6E-0A03-4435-8318-B59127F1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912" y="1175900"/>
            <a:ext cx="3133376" cy="17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49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22B92C-AC34-4551-B1C8-5E0B892C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025" y="1114298"/>
            <a:ext cx="2539151" cy="20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928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2251CF-E6CD-4A4C-84B2-21EBDABA5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50" y="838009"/>
            <a:ext cx="2819701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091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1AEB6C-9871-4390-A9D9-F21778B8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548" y="1818818"/>
            <a:ext cx="2782105" cy="47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5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C942D4-63FC-2142-9F6D-72A6B58996BB}"/>
              </a:ext>
            </a:extLst>
          </p:cNvPr>
          <p:cNvSpPr/>
          <p:nvPr/>
        </p:nvSpPr>
        <p:spPr>
          <a:xfrm>
            <a:off x="1219838" y="1872734"/>
            <a:ext cx="487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텍스트를 어떻게 처리할까요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147693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78A61-BE8A-4B47-904B-7208C86FC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857" y="1689977"/>
            <a:ext cx="2757487" cy="7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34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BFE608-213F-4D78-AA45-0AC8DD11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069" y="1685925"/>
            <a:ext cx="2777063" cy="10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20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123518-D8F5-4578-8CE9-11A506B7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94" y="1800225"/>
            <a:ext cx="2153212" cy="4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450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CF0794-4105-4EB3-AB34-62856076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3" y="1868561"/>
            <a:ext cx="4371975" cy="6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164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8B8A28-8F87-48CC-B72C-CAC37B8D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407" y="876240"/>
            <a:ext cx="4106387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619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C95BE1-8F72-4B3C-B7DD-11484D65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780" y="1209675"/>
            <a:ext cx="3475640" cy="19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869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1950721" y="1924406"/>
            <a:ext cx="3413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프로그램을 어떻게 바꿔보고 싶나요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블록을 사용해야 하나요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41FB5-9ABF-E54B-8C60-2C416F9BCC88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429ADA-6E1E-DE46-BB74-E731288A805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D3AEE-9FD5-4B44-8DA5-0FFCABA07FE2}"/>
              </a:ext>
            </a:extLst>
          </p:cNvPr>
          <p:cNvSpPr txBox="1"/>
          <p:nvPr/>
        </p:nvSpPr>
        <p:spPr>
          <a:xfrm>
            <a:off x="155853" y="985724"/>
            <a:ext cx="7003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 발전 시킬 부분이 있는지 찾아보고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자유롭게 프로그램을 변형해봅시다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0" name="직선 연결선[R] 10">
            <a:extLst>
              <a:ext uri="{FF2B5EF4-FFF2-40B4-BE49-F238E27FC236}">
                <a16:creationId xmlns:a16="http://schemas.microsoft.com/office/drawing/2014/main" id="{2265518C-6D75-4ABB-95B4-B1E29B1A912C}"/>
              </a:ext>
            </a:extLst>
          </p:cNvPr>
          <p:cNvCxnSpPr>
            <a:cxnSpLocks/>
          </p:cNvCxnSpPr>
          <p:nvPr/>
        </p:nvCxnSpPr>
        <p:spPr>
          <a:xfrm>
            <a:off x="1809605" y="167318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334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B8A94C-3108-4EB8-A6B9-9D9FEF9E4805}"/>
              </a:ext>
            </a:extLst>
          </p:cNvPr>
          <p:cNvSpPr txBox="1"/>
          <p:nvPr/>
        </p:nvSpPr>
        <p:spPr>
          <a:xfrm>
            <a:off x="1382508" y="1173069"/>
            <a:ext cx="455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변형한 프로그램을 친구들과 서로 공유해봅시다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1869689" y="1933037"/>
            <a:ext cx="3575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인상적인 프로그램은 무엇인가요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이유는 무엇인가요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869C0-3B5E-4D49-9A62-3E9BA8A83D7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12A96-9D70-8B41-988F-BAE62E6CC71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9C950A-7134-433B-AA09-9F56CDC07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66" y="1882807"/>
            <a:ext cx="842684" cy="842684"/>
          </a:xfrm>
          <a:prstGeom prst="rect">
            <a:avLst/>
          </a:prstGeom>
        </p:spPr>
      </p:pic>
      <p:cxnSp>
        <p:nvCxnSpPr>
          <p:cNvPr id="7" name="직선 연결선[R] 10">
            <a:extLst>
              <a:ext uri="{FF2B5EF4-FFF2-40B4-BE49-F238E27FC236}">
                <a16:creationId xmlns:a16="http://schemas.microsoft.com/office/drawing/2014/main" id="{FE41A915-78F8-44AA-BD46-25D72D4C4C60}"/>
              </a:ext>
            </a:extLst>
          </p:cNvPr>
          <p:cNvCxnSpPr>
            <a:cxnSpLocks/>
          </p:cNvCxnSpPr>
          <p:nvPr/>
        </p:nvCxnSpPr>
        <p:spPr>
          <a:xfrm>
            <a:off x="1809605" y="167318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5463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43637D-6640-4CFC-9CE3-E6E2F39EEEEE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37E1D-9AA6-4607-B80F-B438E4573A56}"/>
              </a:ext>
            </a:extLst>
          </p:cNvPr>
          <p:cNvSpPr txBox="1"/>
          <p:nvPr/>
        </p:nvSpPr>
        <p:spPr>
          <a:xfrm>
            <a:off x="553673" y="419346"/>
            <a:ext cx="6207854" cy="69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번역 인공지능 기술이 가져올 수 있는</a:t>
            </a:r>
            <a:endParaRPr lang="en-US" altLang="ko-KR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사회적 영향에 대해 이야기를 나눠봅시다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0C97E7-C11E-40CC-ADC1-BA520AAFA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77" y="53735"/>
            <a:ext cx="731222" cy="7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38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1497013" y="1173559"/>
            <a:ext cx="43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945094" y="1959445"/>
            <a:ext cx="3431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8A05F970-E9B6-47EE-B0D5-745B9BE25546}"/>
              </a:ext>
            </a:extLst>
          </p:cNvPr>
          <p:cNvCxnSpPr>
            <a:cxnSpLocks/>
          </p:cNvCxnSpPr>
          <p:nvPr/>
        </p:nvCxnSpPr>
        <p:spPr>
          <a:xfrm>
            <a:off x="1823166" y="1703337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30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0762-E514-424C-A675-C92F36D91855}"/>
              </a:ext>
            </a:extLst>
          </p:cNvPr>
          <p:cNvSpPr txBox="1"/>
          <p:nvPr/>
        </p:nvSpPr>
        <p:spPr>
          <a:xfrm>
            <a:off x="3284741" y="1315366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토큰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D9991-9969-4528-8FA6-B7BF42205F89}"/>
              </a:ext>
            </a:extLst>
          </p:cNvPr>
          <p:cNvSpPr txBox="1"/>
          <p:nvPr/>
        </p:nvSpPr>
        <p:spPr>
          <a:xfrm>
            <a:off x="885046" y="2013782"/>
            <a:ext cx="5545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텍스트 데이터에서 의미를 가지는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최소한의 덩어리</a:t>
            </a:r>
          </a:p>
        </p:txBody>
      </p:sp>
    </p:spTree>
    <p:extLst>
      <p:ext uri="{BB962C8B-B14F-4D97-AF65-F5344CB8AC3E}">
        <p14:creationId xmlns:p14="http://schemas.microsoft.com/office/powerpoint/2010/main" val="20887456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1127110" y="798361"/>
            <a:ext cx="506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변역 인공지능 기술이 우리 생활에 미치는 영향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85AA73-4BDB-4E22-8843-5E1D8EE80FE3}"/>
              </a:ext>
            </a:extLst>
          </p:cNvPr>
          <p:cNvSpPr/>
          <p:nvPr/>
        </p:nvSpPr>
        <p:spPr>
          <a:xfrm>
            <a:off x="2490452" y="3306874"/>
            <a:ext cx="2334293" cy="330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u="sng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https://tv.naver.com/v/2628710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D24E46-4A89-47AC-BD77-1761F9F3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01" y="1298443"/>
            <a:ext cx="2703199" cy="19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095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860875" y="1872734"/>
            <a:ext cx="559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번역 인공지능 기술을 어떻게 활용되고 있나요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1147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460582" y="1734234"/>
            <a:ext cx="639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제시된 사례 외에 번역 인공지능 기술을 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어떻게 사용할 수 있을지 생각해보고 만화로 나타내어 봅시다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4320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19305" y="798361"/>
            <a:ext cx="587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음성 합성 인공지능 기술이 우리 생활에 미치는 영향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85AA73-4BDB-4E22-8843-5E1D8EE80FE3}"/>
              </a:ext>
            </a:extLst>
          </p:cNvPr>
          <p:cNvSpPr/>
          <p:nvPr/>
        </p:nvSpPr>
        <p:spPr>
          <a:xfrm>
            <a:off x="2447974" y="3306874"/>
            <a:ext cx="2419252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https://tv.naver.com/v/10664305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FD08F0-2E90-425A-BA76-28EB42C5D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74" y="1336734"/>
            <a:ext cx="2419252" cy="17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28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671598" y="1872734"/>
            <a:ext cx="597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음성 합성 인공지능 기술을 어떻게 활용하고 있나요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35589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460582" y="1734234"/>
            <a:ext cx="639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제시된 사례 외에 음성 합성 인공지능 기술을 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어떻게 사용할 수 있을지 생각해 봅시다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218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671598" y="1734234"/>
            <a:ext cx="5972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음성 합성 인공지능 기술사용에 따른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부정적인 면은 무엇이 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4692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671598" y="1872734"/>
            <a:ext cx="597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이러한 부정적인 면을 어떻게 예방할 수 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008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D5CF8E-3C09-4978-B09A-8BD2D2D0E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98712"/>
              </p:ext>
            </p:extLst>
          </p:nvPr>
        </p:nvGraphicFramePr>
        <p:xfrm>
          <a:off x="204403" y="1865209"/>
          <a:ext cx="6906395" cy="1939387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5377186">
                  <a:extLst>
                    <a:ext uri="{9D8B030D-6E8A-4147-A177-3AD203B41FA5}">
                      <a16:colId xmlns:a16="http://schemas.microsoft.com/office/drawing/2014/main" val="2715286292"/>
                    </a:ext>
                  </a:extLst>
                </a:gridCol>
                <a:gridCol w="1529209">
                  <a:extLst>
                    <a:ext uri="{9D8B030D-6E8A-4147-A177-3AD203B41FA5}">
                      <a16:colId xmlns:a16="http://schemas.microsoft.com/office/drawing/2014/main" val="4073579890"/>
                    </a:ext>
                  </a:extLst>
                </a:gridCol>
              </a:tblGrid>
              <a:tr h="455791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컴퓨터가 텍스트를 인식하는 방법을 설명할 수 있다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176075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음성 합성 인공지능에 대해 설명할 수 있다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777631"/>
                  </a:ext>
                </a:extLst>
              </a:tr>
              <a:tr h="497723">
                <a:tc>
                  <a:txBody>
                    <a:bodyPr/>
                    <a:lstStyle/>
                    <a:p>
                      <a:pPr marL="0" marR="0" lvl="0" indent="0" algn="just" defTabSz="54864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엔트리 번역 기능을 이용하여 인공지능 번역 프로그램을 만들 수 있다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624435"/>
                  </a:ext>
                </a:extLst>
              </a:tr>
              <a:tr h="497723">
                <a:tc>
                  <a:txBody>
                    <a:bodyPr/>
                    <a:lstStyle/>
                    <a:p>
                      <a:pPr marL="0" marR="0" lvl="0" indent="0" algn="just" defTabSz="54864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번역과 음성합성 인공지능 기술이 가져올 수 있는 사회적 영향에 대해 알 수 있다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4864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686070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731628" y="1163527"/>
            <a:ext cx="590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주제에서 배운 내용을 생각하며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스스로 평가해봅시다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E92CD-91F3-4A85-B758-030B0548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5" y="879285"/>
            <a:ext cx="603526" cy="6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11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EE8C0-880E-F546-9999-7511A67311E6}"/>
              </a:ext>
            </a:extLst>
          </p:cNvPr>
          <p:cNvSpPr txBox="1"/>
          <p:nvPr/>
        </p:nvSpPr>
        <p:spPr>
          <a:xfrm>
            <a:off x="367990" y="3142234"/>
            <a:ext cx="6579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저작물은 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저작자표시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비영리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4.0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국제 라이선스에 따라 이용할 수 있습니다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라이선스 조건에도 불구하고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강사들이 교육 목적으로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사립학교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지역아동센터 등 공공기관에서 진행하는 수업만 해당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사용하는 경우에만 영리 목적의 사용이 허용되며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출판사 또는 학원 등 영리기관에서의 사용은 금지됩니다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kumimoji="1" lang="ko-Kore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26497-9C97-874B-B95F-B037185C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7" y="2757997"/>
            <a:ext cx="965509" cy="3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13814</TotalTime>
  <Words>3680</Words>
  <Application>Microsoft Office PowerPoint</Application>
  <PresentationFormat>사용자 지정</PresentationFormat>
  <Paragraphs>529</Paragraphs>
  <Slides>100</Slides>
  <Notes>97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9" baseType="lpstr">
      <vt:lpstr>Calibri</vt:lpstr>
      <vt:lpstr>Arial</vt:lpstr>
      <vt:lpstr>나눔스퀘어라운드 Bold</vt:lpstr>
      <vt:lpstr>함초롬바탕</vt:lpstr>
      <vt:lpstr>Wingdings</vt:lpstr>
      <vt:lpstr>나눔스퀘어라운드 ExtraBold</vt:lpstr>
      <vt:lpstr>Calibri Light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Clay</dc:creator>
  <cp:lastModifiedBy>CONNECT</cp:lastModifiedBy>
  <cp:revision>369</cp:revision>
  <dcterms:created xsi:type="dcterms:W3CDTF">2020-06-05T01:31:14Z</dcterms:created>
  <dcterms:modified xsi:type="dcterms:W3CDTF">2020-10-30T05:37:57Z</dcterms:modified>
</cp:coreProperties>
</file>